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drawings/drawing3.xml" ContentType="application/vnd.openxmlformats-officedocument.drawingml.chartshapes+xml"/>
  <Override PartName="/ppt/diagrams/data1.xml" ContentType="application/vnd.openxmlformats-officedocument.drawingml.diagramData+xml"/>
  <Override PartName="/ppt/drawings/drawing1.xml" ContentType="application/vnd.openxmlformats-officedocument.drawingml.chartshap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11.xml" ContentType="application/vnd.openxmlformats-officedocument.drawingml.chart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notesMasters/notesMaster1.xml" ContentType="application/vnd.openxmlformats-officedocument.presentationml.notesMaster+xml"/>
  <Override PartName="/ppt/charts/style11.xml" ContentType="application/vnd.ms-office.chartstyle+xml"/>
  <Override PartName="/ppt/handoutMasters/handoutMaster1.xml" ContentType="application/vnd.openxmlformats-officedocument.presentationml.handoutMaster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chart17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60" r:id="rId2"/>
  </p:sldMasterIdLst>
  <p:notesMasterIdLst>
    <p:notesMasterId r:id="rId31"/>
  </p:notesMasterIdLst>
  <p:handoutMasterIdLst>
    <p:handoutMasterId r:id="rId32"/>
  </p:handoutMasterIdLst>
  <p:sldIdLst>
    <p:sldId id="257" r:id="rId3"/>
    <p:sldId id="265" r:id="rId4"/>
    <p:sldId id="266" r:id="rId5"/>
    <p:sldId id="271" r:id="rId6"/>
    <p:sldId id="267" r:id="rId7"/>
    <p:sldId id="272" r:id="rId8"/>
    <p:sldId id="273" r:id="rId9"/>
    <p:sldId id="274" r:id="rId10"/>
    <p:sldId id="275" r:id="rId11"/>
    <p:sldId id="276" r:id="rId12"/>
    <p:sldId id="288" r:id="rId13"/>
    <p:sldId id="277" r:id="rId14"/>
    <p:sldId id="278" r:id="rId15"/>
    <p:sldId id="279" r:id="rId16"/>
    <p:sldId id="280" r:id="rId17"/>
    <p:sldId id="289" r:id="rId18"/>
    <p:sldId id="281" r:id="rId19"/>
    <p:sldId id="290" r:id="rId20"/>
    <p:sldId id="282" r:id="rId21"/>
    <p:sldId id="283" r:id="rId22"/>
    <p:sldId id="284" r:id="rId23"/>
    <p:sldId id="285" r:id="rId24"/>
    <p:sldId id="291" r:id="rId25"/>
    <p:sldId id="286" r:id="rId26"/>
    <p:sldId id="287" r:id="rId27"/>
    <p:sldId id="268" r:id="rId28"/>
    <p:sldId id="269" r:id="rId29"/>
    <p:sldId id="264" r:id="rId3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56" autoAdjust="0"/>
  </p:normalViewPr>
  <p:slideViewPr>
    <p:cSldViewPr snapToGrid="0">
      <p:cViewPr varScale="1">
        <p:scale>
          <a:sx n="103" d="100"/>
          <a:sy n="103" d="100"/>
        </p:scale>
        <p:origin x="26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3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0532664924719816"/>
          <c:y val="0.18714153332612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470719858606572"/>
          <c:w val="0.95074027111539261"/>
          <c:h val="0.5972172880008999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Constitutive registration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5400"/>
              <a:contourClr>
                <a:srgbClr val="000000"/>
              </a:contourClr>
            </a:sp3d>
          </c:spPr>
          <c:explosion val="9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25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1847-4831-843B-9AD0D14E5790}"/>
              </c:ext>
            </c:extLst>
          </c:dPt>
          <c:cat>
            <c:strRef>
              <c:f>Foglio1!$A$2</c:f>
              <c:strCache>
                <c:ptCount val="1"/>
                <c:pt idx="0">
                  <c:v>YES - 100%</c:v>
                </c:pt>
              </c:strCache>
            </c:strRef>
          </c:cat>
          <c:val>
            <c:numRef>
              <c:f>Foglio1!$B$2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47-4831-843B-9AD0D14E5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795013887336423"/>
          <c:y val="0.86632329229371219"/>
          <c:w val="0.44602325996324377"/>
          <c:h val="0.10728815742813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it-IT" baseline="0" dirty="0"/>
              <a:t>Paramount </a:t>
            </a:r>
            <a:r>
              <a:rPr lang="it-IT" baseline="0" dirty="0" err="1"/>
              <a:t>charge</a:t>
            </a:r>
            <a:endParaRPr lang="it-IT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227146344459757E-3"/>
          <c:y val="0.15175570266831398"/>
          <c:w val="0.95074027111539261"/>
          <c:h val="0.5972172880008999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Paramount charge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5400"/>
              <a:contourClr>
                <a:srgbClr val="000000"/>
              </a:contourClr>
            </a:sp3d>
          </c:spPr>
          <c:explosion val="12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25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1847-4831-843B-9AD0D14E579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25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513-496B-B726-B0FE99ABBF5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25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7F2-44E5-A082-5CE77D4C0A7A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25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726-46BD-9F44-3C5DC36583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YES</c:v>
                </c:pt>
                <c:pt idx="1">
                  <c:v>NO</c:v>
                </c:pt>
                <c:pt idx="2">
                  <c:v>N/A</c:v>
                </c:pt>
                <c:pt idx="3">
                  <c:v>Not answered 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47-4831-843B-9AD0D14E5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195030674897898"/>
          <c:y val="0.85763816408194882"/>
          <c:w val="0.75364492667023797"/>
          <c:h val="0.11425879142156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it-IT" baseline="0" dirty="0" err="1"/>
              <a:t>Forced</a:t>
            </a:r>
            <a:r>
              <a:rPr lang="it-IT" baseline="0" dirty="0"/>
              <a:t> sale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227146344459757E-3"/>
          <c:y val="0.15175570266831398"/>
          <c:w val="0.95074027111539261"/>
          <c:h val="0.5972172880008999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Forced sale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5400"/>
              <a:contourClr>
                <a:srgbClr val="000000"/>
              </a:contourClr>
            </a:sp3d>
          </c:spPr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25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1847-4831-843B-9AD0D14E579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25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513-496B-B726-B0FE99ABBF5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25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7F2-44E5-A082-5CE77D4C0A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Not answered 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5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47-4831-843B-9AD0D14E5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381957427035863"/>
          <c:y val="0.85763816408194882"/>
          <c:w val="0.68207868919864179"/>
          <c:h val="0.11425879142156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it-IT" baseline="0" dirty="0" err="1"/>
              <a:t>Forced</a:t>
            </a:r>
            <a:r>
              <a:rPr lang="it-IT" baseline="0" dirty="0"/>
              <a:t> sale - FORMANTS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227146344459757E-3"/>
          <c:y val="0.15175570266831398"/>
          <c:w val="0.95074027111539261"/>
          <c:h val="0.5972172880008999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Forced sale - FORMANT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5400"/>
              <a:contourClr>
                <a:srgbClr val="000000"/>
              </a:contourClr>
            </a:sp3d>
          </c:spPr>
          <c:explosion val="10"/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25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1847-4831-843B-9AD0D14E5790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25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513-496B-B726-B0FE99ABBF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Legislative</c:v>
                </c:pt>
                <c:pt idx="1">
                  <c:v>Legislative + Judicial + Doctrinal 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5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47-4831-843B-9AD0D14E5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474979128032281E-2"/>
          <c:y val="0.85763816408194882"/>
          <c:w val="0.95378616240772673"/>
          <c:h val="0.11425879142156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it-IT" baseline="0" dirty="0" err="1"/>
              <a:t>Reclaim</a:t>
            </a:r>
            <a:endParaRPr lang="it-IT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227146344459757E-3"/>
          <c:y val="0.15175570266831398"/>
          <c:w val="0.95074027111539261"/>
          <c:h val="0.5972172880008999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Reclaim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5400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25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1847-4831-843B-9AD0D14E5790}"/>
              </c:ext>
            </c:extLst>
          </c:dPt>
          <c:dPt>
            <c:idx val="1"/>
            <c:bubble3D val="0"/>
            <c:explosion val="16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25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513-496B-B726-B0FE99ABBF5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25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7F2-44E5-A082-5CE77D4C0A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Not answered 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1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47-4831-843B-9AD0D14E5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it-IT" baseline="0" dirty="0" err="1"/>
              <a:t>Reclaim</a:t>
            </a:r>
            <a:r>
              <a:rPr lang="it-IT" baseline="0" dirty="0"/>
              <a:t> - FORMANTS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227146344459757E-3"/>
          <c:y val="0.15175570266831398"/>
          <c:w val="0.95074027111539261"/>
          <c:h val="0.5972172880008999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Reclaim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5400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5">
                  <a:shade val="65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25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1847-4831-843B-9AD0D14E5790}"/>
              </c:ext>
            </c:extLst>
          </c:dPt>
          <c:dPt>
            <c:idx val="1"/>
            <c:bubble3D val="0"/>
            <c:explosion val="16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25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513-496B-B726-B0FE99ABBF51}"/>
              </c:ext>
            </c:extLst>
          </c:dPt>
          <c:dPt>
            <c:idx val="2"/>
            <c:bubble3D val="0"/>
            <c:spPr>
              <a:solidFill>
                <a:schemeClr val="accent5">
                  <a:tint val="65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25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7F2-44E5-A082-5CE77D4C0A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Foglio1!$A$2:$A$4</c:f>
              <c:strCache>
                <c:ptCount val="3"/>
                <c:pt idx="0">
                  <c:v>Legislative</c:v>
                </c:pt>
                <c:pt idx="1">
                  <c:v>Legislative + Judicial</c:v>
                </c:pt>
                <c:pt idx="2">
                  <c:v>Other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6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47-4831-843B-9AD0D14E5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18744384206682E-2"/>
          <c:y val="0.74951631046119227"/>
          <c:w val="0.92540247996419334"/>
          <c:h val="0.222380645042320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it-IT" baseline="0" dirty="0"/>
              <a:t>Transfer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227146344459757E-3"/>
          <c:y val="0.15175570266831398"/>
          <c:w val="0.95074027111539261"/>
          <c:h val="0.5972172880008999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Transfer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5400"/>
              <a:contourClr>
                <a:srgbClr val="000000"/>
              </a:contourClr>
            </a:sp3d>
          </c:spPr>
          <c:explosion val="39"/>
          <c:dPt>
            <c:idx val="0"/>
            <c:bubble3D val="0"/>
            <c:explosion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25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1847-4831-843B-9AD0D14E5790}"/>
              </c:ext>
            </c:extLst>
          </c:dPt>
          <c:dPt>
            <c:idx val="1"/>
            <c:bubble3D val="0"/>
            <c:explosion val="43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25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513-496B-B726-B0FE99ABBF51}"/>
              </c:ext>
            </c:extLst>
          </c:dPt>
          <c:dPt>
            <c:idx val="2"/>
            <c:bubble3D val="0"/>
            <c:explosion val="1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25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7F2-44E5-A082-5CE77D4C0A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Not answered 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1</c:v>
                </c:pt>
                <c:pt idx="1">
                  <c:v>7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47-4831-843B-9AD0D14E5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62" b="1" i="0" u="none" strike="noStrike" kern="1200" spc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baseline="0" noProof="0" dirty="0"/>
              <a:t>Other mortgages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62" b="1" i="0" u="none" strike="noStrike" kern="1200" spc="0" baseline="0" noProof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6039777581424244"/>
          <c:w val="1"/>
          <c:h val="0.68598552084453202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Other mortgages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5400"/>
              <a:contourClr>
                <a:srgbClr val="000000"/>
              </a:contourClr>
            </a:sp3d>
          </c:spPr>
          <c:explosion val="62"/>
          <c:dPt>
            <c:idx val="0"/>
            <c:bubble3D val="0"/>
            <c:explosion val="29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25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1847-4831-843B-9AD0D14E5790}"/>
              </c:ext>
            </c:extLst>
          </c:dPt>
          <c:dPt>
            <c:idx val="1"/>
            <c:bubble3D val="0"/>
            <c:explosion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25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513-496B-B726-B0FE99ABBF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YES</c:v>
                </c:pt>
                <c:pt idx="1">
                  <c:v>Not answered 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6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47-4831-843B-9AD0D14E5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62" b="1" i="0" u="none" strike="noStrike" kern="1200" spc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baseline="0" noProof="0" dirty="0"/>
              <a:t>Additional encumbrances</a:t>
            </a:r>
          </a:p>
        </c:rich>
      </c:tx>
      <c:layout>
        <c:manualLayout>
          <c:xMode val="edge"/>
          <c:yMode val="edge"/>
          <c:x val="0.32356120342896"/>
          <c:y val="6.7525936027072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62" b="1" i="0" u="none" strike="noStrike" kern="1200" spc="0" baseline="0" noProof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411539937841566E-3"/>
          <c:y val="0.20339318610448223"/>
          <c:w val="0.95074027111539261"/>
          <c:h val="0.5972172880008999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Additional encumbrances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5400"/>
              <a:contourClr>
                <a:srgbClr val="000000"/>
              </a:contourClr>
            </a:sp3d>
          </c:spPr>
          <c:explosion val="42"/>
          <c:dPt>
            <c:idx val="0"/>
            <c:bubble3D val="0"/>
            <c:explosion val="2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25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1847-4831-843B-9AD0D14E5790}"/>
              </c:ext>
            </c:extLst>
          </c:dPt>
          <c:dPt>
            <c:idx val="1"/>
            <c:bubble3D val="0"/>
            <c:explosion val="19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25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513-496B-B726-B0FE99ABBF51}"/>
              </c:ext>
            </c:extLst>
          </c:dPt>
          <c:dPt>
            <c:idx val="2"/>
            <c:bubble3D val="0"/>
            <c:explosion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25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7F6-4936-A56D-7D471C95D0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Not answered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47-4831-843B-9AD0D14E5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62" b="1" i="0" u="none" strike="noStrike" kern="1200" spc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baseline="0" noProof="0" dirty="0"/>
              <a:t>Temporary registration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62" b="1" i="0" u="none" strike="noStrike" kern="1200" spc="0" baseline="0" noProof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4074867690718987"/>
          <c:w val="0.95074027111539261"/>
          <c:h val="0.5972172880008999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Temporary registration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5400"/>
              <a:contourClr>
                <a:srgbClr val="000000"/>
              </a:contourClr>
            </a:sp3d>
          </c:spPr>
          <c:explosion val="6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25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1847-4831-843B-9AD0D14E579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25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513-496B-B726-B0FE99ABBF51}"/>
              </c:ext>
            </c:extLst>
          </c:dPt>
          <c:dPt>
            <c:idx val="2"/>
            <c:bubble3D val="0"/>
            <c:explosion val="27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25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B7E-4691-8C71-9A55FCB816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Not answered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47-4831-843B-9AD0D14E5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62" b="1" i="0" u="none" strike="noStrike" kern="1200" spc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baseline="0" noProof="0" dirty="0"/>
              <a:t>Temporary registration - FORMANTS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62" b="1" i="0" u="none" strike="noStrike" kern="1200" spc="0" baseline="0" noProof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4074867690718987"/>
          <c:w val="0.95074027111539261"/>
          <c:h val="0.5972172880008999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Temporary registration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5400"/>
              <a:contourClr>
                <a:srgbClr val="000000"/>
              </a:contourClr>
            </a:sp3d>
          </c:spPr>
          <c:dPt>
            <c:idx val="0"/>
            <c:bubble3D val="0"/>
            <c:explosion val="18"/>
            <c:spPr>
              <a:solidFill>
                <a:schemeClr val="accent6">
                  <a:shade val="76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25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1847-4831-843B-9AD0D14E5790}"/>
              </c:ext>
            </c:extLst>
          </c:dPt>
          <c:dPt>
            <c:idx val="1"/>
            <c:bubble3D val="0"/>
            <c:spPr>
              <a:solidFill>
                <a:schemeClr val="accent6">
                  <a:tint val="77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25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513-496B-B726-B0FE99ABBF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Legislative</c:v>
                </c:pt>
                <c:pt idx="1">
                  <c:v>Other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6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47-4831-843B-9AD0D14E5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189744847468802"/>
          <c:y val="0.8633061416699912"/>
          <c:w val="0.68775983834727772"/>
          <c:h val="0.113255774396446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745392064979693"/>
          <c:y val="0.33257657656547446"/>
          <c:w val="0.67690775766431244"/>
          <c:h val="0.57050811660217404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Constitutive registration</c:v>
                </c:pt>
              </c:strCache>
            </c:strRef>
          </c:tx>
          <c:explosion val="1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1847-4831-843B-9AD0D14E579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140-44FC-A6BD-764E71D8A2E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140-44FC-A6BD-764E71D8A2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Not answwered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7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47-4831-843B-9AD0D14E579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62" b="1" i="0" u="none" strike="noStrike" kern="1200" spc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baseline="0" noProof="0" dirty="0"/>
              <a:t>Provisional registration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62" b="1" i="0" u="none" strike="noStrike" kern="1200" spc="0" baseline="0" noProof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4074867690718987"/>
          <c:w val="0.95074027111539261"/>
          <c:h val="0.5972172880008999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Provisional registration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5400"/>
              <a:contourClr>
                <a:srgbClr val="000000"/>
              </a:contourClr>
            </a:sp3d>
          </c:spPr>
          <c:explosion val="6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25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1847-4831-843B-9AD0D14E5790}"/>
              </c:ext>
            </c:extLst>
          </c:dPt>
          <c:dPt>
            <c:idx val="1"/>
            <c:bubble3D val="0"/>
            <c:explosion val="27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25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513-496B-B726-B0FE99ABBF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NO</c:v>
                </c:pt>
                <c:pt idx="1">
                  <c:v>Not answered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7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47-4831-843B-9AD0D14E5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62" b="1" i="0" u="none" strike="noStrike" kern="1200" spc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baseline="0" noProof="0" dirty="0"/>
              <a:t>Collateral nature</a:t>
            </a:r>
          </a:p>
        </c:rich>
      </c:tx>
      <c:layout>
        <c:manualLayout>
          <c:xMode val="edge"/>
          <c:yMode val="edge"/>
          <c:x val="0.38936551424732918"/>
          <c:y val="0.180375716181228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62" b="1" i="0" u="none" strike="noStrike" kern="1200" spc="0" baseline="0" noProof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6596016071673646E-2"/>
          <c:y val="0.29633933916545019"/>
          <c:w val="0.78338003182707605"/>
          <c:h val="0.48848195602953115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Constitutive registration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5400"/>
              <a:contourClr>
                <a:srgbClr val="000000"/>
              </a:contourClr>
            </a:sp3d>
          </c:spPr>
          <c:explosion val="1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25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1847-4831-843B-9AD0D14E579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25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513-496B-B726-B0FE99ABBF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7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47-4831-843B-9AD0D14E5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87314586868023"/>
          <c:y val="0.87401346334298891"/>
          <c:w val="0.28427766918119995"/>
          <c:h val="0.101116070335767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62" b="1" i="0" u="none" strike="noStrike" kern="1200" spc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baseline="0" noProof="0" dirty="0"/>
              <a:t>Other obligations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62" b="1" i="0" u="none" strike="noStrike" kern="1200" spc="0" baseline="0" noProof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470719858606572"/>
          <c:w val="0.95074027111539261"/>
          <c:h val="0.5972172880008999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Other obligations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5400"/>
              <a:contourClr>
                <a:srgbClr val="000000"/>
              </a:contourClr>
            </a:sp3d>
          </c:spPr>
          <c:explosion val="2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25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1847-4831-843B-9AD0D14E579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25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513-496B-B726-B0FE99ABBF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6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47-4831-843B-9AD0D14E5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479069334901245"/>
          <c:y val="0.86986838562278157"/>
          <c:w val="0.29389535773106151"/>
          <c:h val="0.101116070335767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it-IT" baseline="0" dirty="0"/>
              <a:t>Third party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470719858606572"/>
          <c:w val="0.95074027111539261"/>
          <c:h val="0.5972172880008999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Third party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5400"/>
              <a:contourClr>
                <a:srgbClr val="000000"/>
              </a:contourClr>
            </a:sp3d>
          </c:spPr>
          <c:explosion val="2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25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1847-4831-843B-9AD0D14E579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25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513-496B-B726-B0FE99ABBF5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25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567-4A56-A1EE-DD13646C8A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Not answered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6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47-4831-843B-9AD0D14E5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62" b="1" i="0" u="none" strike="noStrike" kern="1200" spc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baseline="0" noProof="0" dirty="0"/>
              <a:t>In </a:t>
            </a:r>
            <a:r>
              <a:rPr lang="en-US" baseline="0" noProof="0" dirty="0" err="1"/>
              <a:t>favour</a:t>
            </a:r>
            <a:r>
              <a:rPr lang="en-US" baseline="0" noProof="0" dirty="0"/>
              <a:t> of the proprietor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62" b="1" i="0" u="none" strike="noStrike" kern="1200" spc="0" baseline="0" noProof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470719858606572"/>
          <c:w val="0.95074027111539261"/>
          <c:h val="0.5972172880008999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In favor of the proprietor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5400"/>
              <a:contourClr>
                <a:srgbClr val="000000"/>
              </a:contourClr>
            </a:sp3d>
          </c:spPr>
          <c:explosion val="2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25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1847-4831-843B-9AD0D14E579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25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513-496B-B726-B0FE99ABBF5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25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C11-4844-850A-82730B0542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N/A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47-4831-843B-9AD0D14E5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 favour of the proprietor - FORMANTS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470719858606572"/>
          <c:w val="0.95074027111539261"/>
          <c:h val="0.5972172880008999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In favor of the proprietor - FORMANTS</c:v>
                </c:pt>
              </c:strCache>
            </c:strRef>
          </c:tx>
          <c:explosion val="2"/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tint val="65000"/>
                      <a:tint val="96000"/>
                      <a:lumMod val="100000"/>
                    </a:schemeClr>
                  </a:gs>
                  <a:gs pos="78000">
                    <a:schemeClr val="accent5">
                      <a:tint val="65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1847-4831-843B-9AD0D14E579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tint val="96000"/>
                      <a:lumMod val="100000"/>
                    </a:schemeClr>
                  </a:gs>
                  <a:gs pos="78000">
                    <a:schemeClr val="accent5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D513-496B-B726-B0FE99ABBF5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hade val="65000"/>
                      <a:tint val="96000"/>
                      <a:lumMod val="100000"/>
                    </a:schemeClr>
                  </a:gs>
                  <a:gs pos="78000">
                    <a:schemeClr val="accent5">
                      <a:shade val="65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AC11-4844-850A-82730B0542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Foglio1!$A$2:$A$4</c:f>
              <c:strCache>
                <c:ptCount val="3"/>
                <c:pt idx="0">
                  <c:v>Legislative</c:v>
                </c:pt>
                <c:pt idx="1">
                  <c:v>Legislative and judicial</c:v>
                </c:pt>
                <c:pt idx="2">
                  <c:v>LR Range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7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47-4831-843B-9AD0D14E5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62" b="1" i="0" u="none" strike="noStrike" kern="1200" spc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baseline="0" noProof="0" dirty="0"/>
              <a:t>Rank – date of registration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62" b="1" i="0" u="none" strike="noStrike" kern="1200" spc="0" baseline="0" noProof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470719858606572"/>
          <c:w val="0.95074027111539261"/>
          <c:h val="0.5972172880008999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Date of registration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5400"/>
              <a:contourClr>
                <a:srgbClr val="000000"/>
              </a:contourClr>
            </a:sp3d>
          </c:spPr>
          <c:dPt>
            <c:idx val="0"/>
            <c:bubble3D val="0"/>
            <c:explosion val="15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25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1847-4831-843B-9AD0D14E579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25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513-496B-B726-B0FE99ABBF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YES</c:v>
                </c:pt>
                <c:pt idx="1">
                  <c:v>Not answered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7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47-4831-843B-9AD0D14E5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it-IT" baseline="0" dirty="0"/>
              <a:t>Rank – agreement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470719858606572"/>
          <c:w val="0.95074027111539261"/>
          <c:h val="0.5972172880008999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Rank - Agreement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5400"/>
              <a:contourClr>
                <a:srgbClr val="000000"/>
              </a:contourClr>
            </a:sp3d>
          </c:spPr>
          <c:explosion val="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25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1847-4831-843B-9AD0D14E579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25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513-496B-B726-B0FE99ABBF5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254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A9C-48BF-9FA8-EA860B2245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Not answered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7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47-4831-843B-9AD0D14E5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805285275788356"/>
          <c:y val="0.87401346334298891"/>
          <c:w val="0.65504122883464833"/>
          <c:h val="0.101116070335767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1F050E-BB49-4201-8401-0AE77C87D2C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3572312-CD25-4E74-9950-9D21438EAB07}">
      <dgm:prSet/>
      <dgm:spPr/>
      <dgm:t>
        <a:bodyPr/>
        <a:lstStyle/>
        <a:p>
          <a:r>
            <a:rPr lang="en-GB" dirty="0"/>
            <a:t>Mortgage</a:t>
          </a:r>
          <a:r>
            <a:rPr lang="it-IT" dirty="0"/>
            <a:t> part</a:t>
          </a:r>
          <a:endParaRPr lang="en-GB" dirty="0"/>
        </a:p>
      </dgm:t>
    </dgm:pt>
    <dgm:pt modelId="{4CFCAFDB-DD53-45A3-8413-3CDBA40B5FA3}" type="parTrans" cxnId="{27B3C417-332A-448C-8457-BFB9A829B3BA}">
      <dgm:prSet/>
      <dgm:spPr/>
      <dgm:t>
        <a:bodyPr/>
        <a:lstStyle/>
        <a:p>
          <a:endParaRPr lang="en-GB"/>
        </a:p>
      </dgm:t>
    </dgm:pt>
    <dgm:pt modelId="{B045AB6A-C1EE-41D2-ACBE-7848053274AA}" type="sibTrans" cxnId="{27B3C417-332A-448C-8457-BFB9A829B3BA}">
      <dgm:prSet/>
      <dgm:spPr/>
      <dgm:t>
        <a:bodyPr/>
        <a:lstStyle/>
        <a:p>
          <a:endParaRPr lang="en-GB"/>
        </a:p>
      </dgm:t>
    </dgm:pt>
    <dgm:pt modelId="{B9ED9CC9-26AB-403A-960C-A87474A26925}">
      <dgm:prSet/>
      <dgm:spPr/>
      <dgm:t>
        <a:bodyPr/>
        <a:lstStyle/>
        <a:p>
          <a:r>
            <a:rPr lang="it-IT" dirty="0"/>
            <a:t>3 </a:t>
          </a:r>
          <a:r>
            <a:rPr lang="en-US" dirty="0"/>
            <a:t>possible</a:t>
          </a:r>
          <a:r>
            <a:rPr lang="it-IT" dirty="0"/>
            <a:t> </a:t>
          </a:r>
          <a:r>
            <a:rPr lang="it-IT" dirty="0" err="1"/>
            <a:t>answers</a:t>
          </a:r>
          <a:endParaRPr lang="en-GB" dirty="0"/>
        </a:p>
      </dgm:t>
    </dgm:pt>
    <dgm:pt modelId="{5B004BBE-A9CA-46AD-813B-15BD30BB4AF2}" type="parTrans" cxnId="{FB397E60-4E10-4808-AA4C-0989AE5F7827}">
      <dgm:prSet/>
      <dgm:spPr/>
      <dgm:t>
        <a:bodyPr/>
        <a:lstStyle/>
        <a:p>
          <a:endParaRPr lang="en-GB"/>
        </a:p>
      </dgm:t>
    </dgm:pt>
    <dgm:pt modelId="{59E876F7-D8EE-4B4A-866C-D9D74759F597}" type="sibTrans" cxnId="{FB397E60-4E10-4808-AA4C-0989AE5F7827}">
      <dgm:prSet/>
      <dgm:spPr/>
      <dgm:t>
        <a:bodyPr/>
        <a:lstStyle/>
        <a:p>
          <a:endParaRPr lang="en-GB"/>
        </a:p>
      </dgm:t>
    </dgm:pt>
    <dgm:pt modelId="{B4E27396-6978-4887-B3E7-E2466D055048}">
      <dgm:prSet/>
      <dgm:spPr/>
      <dgm:t>
        <a:bodyPr/>
        <a:lstStyle/>
        <a:p>
          <a:r>
            <a:rPr lang="it-IT" dirty="0"/>
            <a:t>4 </a:t>
          </a:r>
          <a:r>
            <a:rPr lang="it-IT" dirty="0" err="1"/>
            <a:t>formants</a:t>
          </a:r>
          <a:r>
            <a:rPr lang="it-IT" dirty="0"/>
            <a:t> for </a:t>
          </a:r>
          <a:r>
            <a:rPr lang="it-IT" dirty="0" err="1"/>
            <a:t>both</a:t>
          </a:r>
          <a:r>
            <a:rPr lang="it-IT" dirty="0"/>
            <a:t> </a:t>
          </a:r>
          <a:r>
            <a:rPr lang="it-IT" dirty="0" err="1"/>
            <a:t>answers</a:t>
          </a:r>
          <a:r>
            <a:rPr lang="it-IT" dirty="0"/>
            <a:t> (YES or NO)</a:t>
          </a:r>
          <a:endParaRPr lang="en-GB" dirty="0"/>
        </a:p>
      </dgm:t>
    </dgm:pt>
    <dgm:pt modelId="{C866A3C6-15BE-4E49-8FE5-2B2CB417E04E}" type="parTrans" cxnId="{A2B6DE50-A2F5-4647-B6D6-BD94DFEC20CB}">
      <dgm:prSet/>
      <dgm:spPr/>
      <dgm:t>
        <a:bodyPr/>
        <a:lstStyle/>
        <a:p>
          <a:endParaRPr lang="en-GB"/>
        </a:p>
      </dgm:t>
    </dgm:pt>
    <dgm:pt modelId="{C6B314EE-F69D-49E7-B356-31C4ECF668BF}" type="sibTrans" cxnId="{A2B6DE50-A2F5-4647-B6D6-BD94DFEC20CB}">
      <dgm:prSet/>
      <dgm:spPr/>
      <dgm:t>
        <a:bodyPr/>
        <a:lstStyle/>
        <a:p>
          <a:endParaRPr lang="en-GB"/>
        </a:p>
      </dgm:t>
    </dgm:pt>
    <dgm:pt modelId="{CFD5D3F7-B3A6-4A95-8773-48EE8E1929EE}">
      <dgm:prSet/>
      <dgm:spPr/>
      <dgm:t>
        <a:bodyPr/>
        <a:lstStyle/>
        <a:p>
          <a:r>
            <a:rPr lang="it-IT" dirty="0" err="1"/>
            <a:t>Purpose</a:t>
          </a:r>
          <a:endParaRPr lang="en-GB" dirty="0"/>
        </a:p>
      </dgm:t>
    </dgm:pt>
    <dgm:pt modelId="{ADB49C41-0F73-43A5-AE5D-BC6FADE9B7FA}" type="parTrans" cxnId="{DEF6DDDA-2E80-427A-99D8-44969181D1C0}">
      <dgm:prSet/>
      <dgm:spPr/>
      <dgm:t>
        <a:bodyPr/>
        <a:lstStyle/>
        <a:p>
          <a:endParaRPr lang="en-GB"/>
        </a:p>
      </dgm:t>
    </dgm:pt>
    <dgm:pt modelId="{912FFF3F-A905-41F3-8507-9CB02D96DB7F}" type="sibTrans" cxnId="{DEF6DDDA-2E80-427A-99D8-44969181D1C0}">
      <dgm:prSet/>
      <dgm:spPr/>
      <dgm:t>
        <a:bodyPr/>
        <a:lstStyle/>
        <a:p>
          <a:endParaRPr lang="en-GB"/>
        </a:p>
      </dgm:t>
    </dgm:pt>
    <dgm:pt modelId="{F8D3FF51-0CA9-460A-94AF-565AAEAA6940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ü"/>
            <a:tabLst/>
            <a:defRPr/>
          </a:pPr>
          <a:r>
            <a:rPr lang="it-IT" dirty="0"/>
            <a:t>YES </a:t>
          </a:r>
          <a:endParaRPr lang="en-GB" dirty="0"/>
        </a:p>
      </dgm:t>
    </dgm:pt>
    <dgm:pt modelId="{D7D98E1B-59CE-4C71-A990-0BB385345830}" type="parTrans" cxnId="{6A60709A-413C-4D5A-A14B-C990681FEB43}">
      <dgm:prSet/>
      <dgm:spPr/>
      <dgm:t>
        <a:bodyPr/>
        <a:lstStyle/>
        <a:p>
          <a:endParaRPr lang="en-GB"/>
        </a:p>
      </dgm:t>
    </dgm:pt>
    <dgm:pt modelId="{51B090EE-D22C-450B-B01B-25D3996A0666}" type="sibTrans" cxnId="{6A60709A-413C-4D5A-A14B-C990681FEB43}">
      <dgm:prSet/>
      <dgm:spPr/>
      <dgm:t>
        <a:bodyPr/>
        <a:lstStyle/>
        <a:p>
          <a:endParaRPr lang="en-GB"/>
        </a:p>
      </dgm:t>
    </dgm:pt>
    <dgm:pt modelId="{A6424F76-E331-423D-8758-E32835264086}">
      <dgm:prSet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/>
            <a:t>Uploaded</a:t>
          </a:r>
          <a:r>
            <a:rPr lang="it-IT" dirty="0"/>
            <a:t> 23 </a:t>
          </a:r>
          <a:r>
            <a:rPr lang="it-IT" dirty="0" err="1"/>
            <a:t>questions</a:t>
          </a:r>
          <a:r>
            <a:rPr lang="it-IT" dirty="0"/>
            <a:t> </a:t>
          </a:r>
          <a:endParaRPr lang="en-GB" dirty="0"/>
        </a:p>
        <a:p>
          <a:pPr marL="57150" lvl="1" indent="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GB" dirty="0"/>
        </a:p>
      </dgm:t>
    </dgm:pt>
    <dgm:pt modelId="{6372206A-1147-4B29-9FAF-17AED61B8A7E}" type="parTrans" cxnId="{4F9FFC59-12B7-4520-9F06-464586CD8F55}">
      <dgm:prSet/>
      <dgm:spPr/>
      <dgm:t>
        <a:bodyPr/>
        <a:lstStyle/>
        <a:p>
          <a:endParaRPr lang="en-GB"/>
        </a:p>
      </dgm:t>
    </dgm:pt>
    <dgm:pt modelId="{76AF1B56-E093-4336-A317-98A03CFD3E4D}" type="sibTrans" cxnId="{4F9FFC59-12B7-4520-9F06-464586CD8F55}">
      <dgm:prSet/>
      <dgm:spPr/>
      <dgm:t>
        <a:bodyPr/>
        <a:lstStyle/>
        <a:p>
          <a:endParaRPr lang="en-GB"/>
        </a:p>
      </dgm:t>
    </dgm:pt>
    <dgm:pt modelId="{B39099ED-0417-45D7-ABF2-DBB4C05E1BCC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ü"/>
            <a:tabLst/>
            <a:defRPr/>
          </a:pPr>
          <a:r>
            <a:rPr lang="it-IT" dirty="0"/>
            <a:t>NO</a:t>
          </a:r>
          <a:endParaRPr lang="en-GB" dirty="0"/>
        </a:p>
      </dgm:t>
    </dgm:pt>
    <dgm:pt modelId="{CF8BC723-702A-4709-BC30-EE1084F5790C}" type="parTrans" cxnId="{62A182EE-F2CA-4262-B304-E6B7A343BE9E}">
      <dgm:prSet/>
      <dgm:spPr/>
      <dgm:t>
        <a:bodyPr/>
        <a:lstStyle/>
        <a:p>
          <a:endParaRPr lang="en-GB"/>
        </a:p>
      </dgm:t>
    </dgm:pt>
    <dgm:pt modelId="{9A80C2F8-20E1-4742-AAAA-E252DC4C1EA9}" type="sibTrans" cxnId="{62A182EE-F2CA-4262-B304-E6B7A343BE9E}">
      <dgm:prSet/>
      <dgm:spPr/>
      <dgm:t>
        <a:bodyPr/>
        <a:lstStyle/>
        <a:p>
          <a:endParaRPr lang="en-GB"/>
        </a:p>
      </dgm:t>
    </dgm:pt>
    <dgm:pt modelId="{3D3A089B-A707-483C-80FD-8C99D1D61420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ü"/>
            <a:tabLst/>
            <a:defRPr/>
          </a:pPr>
          <a:r>
            <a:rPr lang="it-IT" dirty="0"/>
            <a:t>NOT APPLICABLE</a:t>
          </a:r>
          <a:endParaRPr lang="en-GB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dirty="0"/>
        </a:p>
      </dgm:t>
    </dgm:pt>
    <dgm:pt modelId="{6466700F-403A-41B3-952A-4C052B51713D}" type="parTrans" cxnId="{80D73B7D-6E95-412D-B930-F9AA7B733367}">
      <dgm:prSet/>
      <dgm:spPr/>
      <dgm:t>
        <a:bodyPr/>
        <a:lstStyle/>
        <a:p>
          <a:endParaRPr lang="en-GB"/>
        </a:p>
      </dgm:t>
    </dgm:pt>
    <dgm:pt modelId="{ABBAF96A-66DC-47A3-AA7D-6CD5F906B11F}" type="sibTrans" cxnId="{80D73B7D-6E95-412D-B930-F9AA7B733367}">
      <dgm:prSet/>
      <dgm:spPr/>
      <dgm:t>
        <a:bodyPr/>
        <a:lstStyle/>
        <a:p>
          <a:endParaRPr lang="en-GB"/>
        </a:p>
      </dgm:t>
    </dgm:pt>
    <dgm:pt modelId="{D2430F65-06CB-4130-BE03-45CEE05C84F8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it-IT" dirty="0"/>
            <a:t>Legislative</a:t>
          </a:r>
          <a:endParaRPr lang="en-GB" dirty="0"/>
        </a:p>
      </dgm:t>
    </dgm:pt>
    <dgm:pt modelId="{DAF525AB-D8ED-4167-906A-DC2941BE6CC0}" type="parTrans" cxnId="{B766D594-BACA-4618-A3A6-C86BEF1DE64C}">
      <dgm:prSet/>
      <dgm:spPr/>
      <dgm:t>
        <a:bodyPr/>
        <a:lstStyle/>
        <a:p>
          <a:endParaRPr lang="en-GB"/>
        </a:p>
      </dgm:t>
    </dgm:pt>
    <dgm:pt modelId="{972CA15F-6E1C-4C89-BD75-8697D406F138}" type="sibTrans" cxnId="{B766D594-BACA-4618-A3A6-C86BEF1DE64C}">
      <dgm:prSet/>
      <dgm:spPr/>
      <dgm:t>
        <a:bodyPr/>
        <a:lstStyle/>
        <a:p>
          <a:endParaRPr lang="en-GB"/>
        </a:p>
      </dgm:t>
    </dgm:pt>
    <dgm:pt modelId="{B7A0B424-2362-470D-90AA-83F2D2140811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it-IT" dirty="0"/>
            <a:t>Case </a:t>
          </a:r>
          <a:r>
            <a:rPr lang="it-IT" dirty="0" err="1"/>
            <a:t>law</a:t>
          </a:r>
          <a:r>
            <a:rPr lang="it-IT" dirty="0"/>
            <a:t> (</a:t>
          </a:r>
          <a:r>
            <a:rPr lang="it-IT" dirty="0" err="1"/>
            <a:t>judicial</a:t>
          </a:r>
          <a:r>
            <a:rPr lang="it-IT" dirty="0"/>
            <a:t>)</a:t>
          </a:r>
          <a:endParaRPr lang="en-GB" dirty="0"/>
        </a:p>
      </dgm:t>
    </dgm:pt>
    <dgm:pt modelId="{151C0AAC-09DB-44EF-83A5-04D5FDDF504E}" type="parTrans" cxnId="{3D309086-75BB-4C1F-8740-20783A1AB3C1}">
      <dgm:prSet/>
      <dgm:spPr/>
      <dgm:t>
        <a:bodyPr/>
        <a:lstStyle/>
        <a:p>
          <a:endParaRPr lang="en-GB"/>
        </a:p>
      </dgm:t>
    </dgm:pt>
    <dgm:pt modelId="{9967BD06-C4F3-4939-A681-AF92588E0A1A}" type="sibTrans" cxnId="{3D309086-75BB-4C1F-8740-20783A1AB3C1}">
      <dgm:prSet/>
      <dgm:spPr/>
      <dgm:t>
        <a:bodyPr/>
        <a:lstStyle/>
        <a:p>
          <a:endParaRPr lang="en-GB"/>
        </a:p>
      </dgm:t>
    </dgm:pt>
    <dgm:pt modelId="{84B773AC-D71C-4B00-A1CD-2B941B7D3E05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it-IT" dirty="0" err="1"/>
            <a:t>Doctrinal</a:t>
          </a:r>
          <a:endParaRPr lang="en-GB" dirty="0"/>
        </a:p>
      </dgm:t>
    </dgm:pt>
    <dgm:pt modelId="{C75B1914-B9D4-4C9F-970B-A30FF0D8C5AE}" type="parTrans" cxnId="{5447FBEE-72A2-4D95-8C36-3CF944DAF48B}">
      <dgm:prSet/>
      <dgm:spPr/>
      <dgm:t>
        <a:bodyPr/>
        <a:lstStyle/>
        <a:p>
          <a:endParaRPr lang="en-GB"/>
        </a:p>
      </dgm:t>
    </dgm:pt>
    <dgm:pt modelId="{5DA4F776-0D9A-4294-A775-646B3BCB8617}" type="sibTrans" cxnId="{5447FBEE-72A2-4D95-8C36-3CF944DAF48B}">
      <dgm:prSet/>
      <dgm:spPr/>
      <dgm:t>
        <a:bodyPr/>
        <a:lstStyle/>
        <a:p>
          <a:endParaRPr lang="en-GB"/>
        </a:p>
      </dgm:t>
    </dgm:pt>
    <dgm:pt modelId="{F91C87D8-473D-490C-939F-2B9B816E0EF3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it-IT" dirty="0"/>
            <a:t>LR Range</a:t>
          </a:r>
          <a:endParaRPr lang="en-GB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dirty="0"/>
        </a:p>
      </dgm:t>
    </dgm:pt>
    <dgm:pt modelId="{B23C1716-18FC-4A28-BDD0-C504526F644C}" type="parTrans" cxnId="{2634AA4A-3F77-43AE-BC87-E89A2815DD8A}">
      <dgm:prSet/>
      <dgm:spPr/>
      <dgm:t>
        <a:bodyPr/>
        <a:lstStyle/>
        <a:p>
          <a:endParaRPr lang="en-GB"/>
        </a:p>
      </dgm:t>
    </dgm:pt>
    <dgm:pt modelId="{83A3CA8D-58C1-4BD7-A28F-C77D25275C31}" type="sibTrans" cxnId="{2634AA4A-3F77-43AE-BC87-E89A2815DD8A}">
      <dgm:prSet/>
      <dgm:spPr/>
      <dgm:t>
        <a:bodyPr/>
        <a:lstStyle/>
        <a:p>
          <a:endParaRPr lang="en-GB"/>
        </a:p>
      </dgm:t>
    </dgm:pt>
    <dgm:pt modelId="{F9216653-64F1-4224-8B19-2292B82FE343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dirty="0"/>
            <a:t>Highlight general </a:t>
          </a:r>
          <a:r>
            <a:rPr lang="en-GB" dirty="0"/>
            <a:t>characteristics +</a:t>
          </a:r>
        </a:p>
      </dgm:t>
    </dgm:pt>
    <dgm:pt modelId="{3C01D72B-FEC7-4D97-B2BF-8A8886F3468D}" type="parTrans" cxnId="{02F5E504-4ABB-4217-BC18-81FD6F313DF8}">
      <dgm:prSet/>
      <dgm:spPr/>
      <dgm:t>
        <a:bodyPr/>
        <a:lstStyle/>
        <a:p>
          <a:endParaRPr lang="en-GB"/>
        </a:p>
      </dgm:t>
    </dgm:pt>
    <dgm:pt modelId="{B26F20B5-854E-43FA-8224-32943DBFDA56}" type="sibTrans" cxnId="{02F5E504-4ABB-4217-BC18-81FD6F313DF8}">
      <dgm:prSet/>
      <dgm:spPr/>
      <dgm:t>
        <a:bodyPr/>
        <a:lstStyle/>
        <a:p>
          <a:endParaRPr lang="en-GB"/>
        </a:p>
      </dgm:t>
    </dgm:pt>
    <dgm:pt modelId="{FD7EBB20-D100-4B76-8694-274BB1CD9525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dirty="0"/>
            <a:t>more </a:t>
          </a:r>
          <a:r>
            <a:rPr lang="it-IT" dirty="0" err="1"/>
            <a:t>detailed</a:t>
          </a:r>
          <a:r>
            <a:rPr lang="it-IT" dirty="0"/>
            <a:t> information</a:t>
          </a:r>
          <a:endParaRPr lang="en-GB" dirty="0"/>
        </a:p>
        <a:p>
          <a:pPr marL="114300" lvl="1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GB" dirty="0"/>
        </a:p>
      </dgm:t>
    </dgm:pt>
    <dgm:pt modelId="{012A763A-6D9B-4AD4-9D46-7749B9423B57}" type="parTrans" cxnId="{47ADB6F2-09BF-45CF-B4FE-EE9E2E724F49}">
      <dgm:prSet/>
      <dgm:spPr/>
      <dgm:t>
        <a:bodyPr/>
        <a:lstStyle/>
        <a:p>
          <a:endParaRPr lang="en-GB"/>
        </a:p>
      </dgm:t>
    </dgm:pt>
    <dgm:pt modelId="{5555CD52-4B01-4C81-8766-CCD8A4B4A7A6}" type="sibTrans" cxnId="{47ADB6F2-09BF-45CF-B4FE-EE9E2E724F49}">
      <dgm:prSet/>
      <dgm:spPr/>
      <dgm:t>
        <a:bodyPr/>
        <a:lstStyle/>
        <a:p>
          <a:endParaRPr lang="en-GB"/>
        </a:p>
      </dgm:t>
    </dgm:pt>
    <dgm:pt modelId="{95CBD8D8-3796-487B-8461-295DFC834DC8}" type="pres">
      <dgm:prSet presAssocID="{981F050E-BB49-4201-8401-0AE77C87D2CB}" presName="Name0" presStyleCnt="0">
        <dgm:presLayoutVars>
          <dgm:dir/>
          <dgm:animLvl val="lvl"/>
          <dgm:resizeHandles val="exact"/>
        </dgm:presLayoutVars>
      </dgm:prSet>
      <dgm:spPr/>
    </dgm:pt>
    <dgm:pt modelId="{8CEF27E6-B604-47ED-B53B-6F62C620AB90}" type="pres">
      <dgm:prSet presAssocID="{83572312-CD25-4E74-9950-9D21438EAB07}" presName="composite" presStyleCnt="0"/>
      <dgm:spPr/>
    </dgm:pt>
    <dgm:pt modelId="{1A4DD500-E96A-4C5C-BEF5-755BEA60ED07}" type="pres">
      <dgm:prSet presAssocID="{83572312-CD25-4E74-9950-9D21438EAB07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35BC3277-0B64-4470-AF39-53668B732561}" type="pres">
      <dgm:prSet presAssocID="{83572312-CD25-4E74-9950-9D21438EAB07}" presName="desTx" presStyleLbl="alignAccFollowNode1" presStyleIdx="0" presStyleCnt="4">
        <dgm:presLayoutVars>
          <dgm:bulletEnabled val="1"/>
        </dgm:presLayoutVars>
      </dgm:prSet>
      <dgm:spPr/>
    </dgm:pt>
    <dgm:pt modelId="{E69D894B-9855-49E5-8D33-C67770344ED8}" type="pres">
      <dgm:prSet presAssocID="{B045AB6A-C1EE-41D2-ACBE-7848053274AA}" presName="space" presStyleCnt="0"/>
      <dgm:spPr/>
    </dgm:pt>
    <dgm:pt modelId="{045B082D-D6C5-4B44-A0B4-00872E25364E}" type="pres">
      <dgm:prSet presAssocID="{B9ED9CC9-26AB-403A-960C-A87474A26925}" presName="composite" presStyleCnt="0"/>
      <dgm:spPr/>
    </dgm:pt>
    <dgm:pt modelId="{269D4F2B-EEF0-4E61-B8AB-AC197D998400}" type="pres">
      <dgm:prSet presAssocID="{B9ED9CC9-26AB-403A-960C-A87474A26925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3115820D-6423-4BC7-800A-310156E1B498}" type="pres">
      <dgm:prSet presAssocID="{B9ED9CC9-26AB-403A-960C-A87474A26925}" presName="desTx" presStyleLbl="alignAccFollowNode1" presStyleIdx="1" presStyleCnt="4">
        <dgm:presLayoutVars>
          <dgm:bulletEnabled val="1"/>
        </dgm:presLayoutVars>
      </dgm:prSet>
      <dgm:spPr/>
    </dgm:pt>
    <dgm:pt modelId="{F34ABA9D-7936-40A8-BC67-4ED44F4D3E7E}" type="pres">
      <dgm:prSet presAssocID="{59E876F7-D8EE-4B4A-866C-D9D74759F597}" presName="space" presStyleCnt="0"/>
      <dgm:spPr/>
    </dgm:pt>
    <dgm:pt modelId="{7C1F909E-71D5-4058-BFF7-00E61C0C28E8}" type="pres">
      <dgm:prSet presAssocID="{B4E27396-6978-4887-B3E7-E2466D055048}" presName="composite" presStyleCnt="0"/>
      <dgm:spPr/>
    </dgm:pt>
    <dgm:pt modelId="{B32088E3-5855-483E-82E4-730F320C496D}" type="pres">
      <dgm:prSet presAssocID="{B4E27396-6978-4887-B3E7-E2466D055048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D88B3947-2106-4392-A4D0-FE50E48EA3E6}" type="pres">
      <dgm:prSet presAssocID="{B4E27396-6978-4887-B3E7-E2466D055048}" presName="desTx" presStyleLbl="alignAccFollowNode1" presStyleIdx="2" presStyleCnt="4">
        <dgm:presLayoutVars>
          <dgm:bulletEnabled val="1"/>
        </dgm:presLayoutVars>
      </dgm:prSet>
      <dgm:spPr/>
    </dgm:pt>
    <dgm:pt modelId="{D79B8C39-4967-43A6-B3FB-51FA177068B2}" type="pres">
      <dgm:prSet presAssocID="{C6B314EE-F69D-49E7-B356-31C4ECF668BF}" presName="space" presStyleCnt="0"/>
      <dgm:spPr/>
    </dgm:pt>
    <dgm:pt modelId="{AD6AC95B-5577-4AEA-9456-BFF6BF5EF004}" type="pres">
      <dgm:prSet presAssocID="{CFD5D3F7-B3A6-4A95-8773-48EE8E1929EE}" presName="composite" presStyleCnt="0"/>
      <dgm:spPr/>
    </dgm:pt>
    <dgm:pt modelId="{109D28E3-D1C6-42D5-95F4-F109C5F35155}" type="pres">
      <dgm:prSet presAssocID="{CFD5D3F7-B3A6-4A95-8773-48EE8E1929E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4304A316-E324-4898-ABF3-F60A9AE6D0F4}" type="pres">
      <dgm:prSet presAssocID="{CFD5D3F7-B3A6-4A95-8773-48EE8E1929EE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02F5E504-4ABB-4217-BC18-81FD6F313DF8}" srcId="{CFD5D3F7-B3A6-4A95-8773-48EE8E1929EE}" destId="{F9216653-64F1-4224-8B19-2292B82FE343}" srcOrd="0" destOrd="0" parTransId="{3C01D72B-FEC7-4D97-B2BF-8A8886F3468D}" sibTransId="{B26F20B5-854E-43FA-8224-32943DBFDA56}"/>
    <dgm:cxn modelId="{F3D6B211-7DF7-4C8F-BDCA-EA87831E9331}" type="presOf" srcId="{83572312-CD25-4E74-9950-9D21438EAB07}" destId="{1A4DD500-E96A-4C5C-BEF5-755BEA60ED07}" srcOrd="0" destOrd="0" presId="urn:microsoft.com/office/officeart/2005/8/layout/hList1"/>
    <dgm:cxn modelId="{27B3C417-332A-448C-8457-BFB9A829B3BA}" srcId="{981F050E-BB49-4201-8401-0AE77C87D2CB}" destId="{83572312-CD25-4E74-9950-9D21438EAB07}" srcOrd="0" destOrd="0" parTransId="{4CFCAFDB-DD53-45A3-8413-3CDBA40B5FA3}" sibTransId="{B045AB6A-C1EE-41D2-ACBE-7848053274AA}"/>
    <dgm:cxn modelId="{62258F25-969E-41C0-9637-F06F625A489C}" type="presOf" srcId="{F8D3FF51-0CA9-460A-94AF-565AAEAA6940}" destId="{3115820D-6423-4BC7-800A-310156E1B498}" srcOrd="0" destOrd="0" presId="urn:microsoft.com/office/officeart/2005/8/layout/hList1"/>
    <dgm:cxn modelId="{E9DA4F34-8609-4663-AC38-FC92612E8EF0}" type="presOf" srcId="{B4E27396-6978-4887-B3E7-E2466D055048}" destId="{B32088E3-5855-483E-82E4-730F320C496D}" srcOrd="0" destOrd="0" presId="urn:microsoft.com/office/officeart/2005/8/layout/hList1"/>
    <dgm:cxn modelId="{FB397E60-4E10-4808-AA4C-0989AE5F7827}" srcId="{981F050E-BB49-4201-8401-0AE77C87D2CB}" destId="{B9ED9CC9-26AB-403A-960C-A87474A26925}" srcOrd="1" destOrd="0" parTransId="{5B004BBE-A9CA-46AD-813B-15BD30BB4AF2}" sibTransId="{59E876F7-D8EE-4B4A-866C-D9D74759F597}"/>
    <dgm:cxn modelId="{80C34344-9510-4082-9DAC-E98449688EFA}" type="presOf" srcId="{B9ED9CC9-26AB-403A-960C-A87474A26925}" destId="{269D4F2B-EEF0-4E61-B8AB-AC197D998400}" srcOrd="0" destOrd="0" presId="urn:microsoft.com/office/officeart/2005/8/layout/hList1"/>
    <dgm:cxn modelId="{36C71D4A-2583-4CCA-90C0-074C1F691535}" type="presOf" srcId="{F9216653-64F1-4224-8B19-2292B82FE343}" destId="{4304A316-E324-4898-ABF3-F60A9AE6D0F4}" srcOrd="0" destOrd="0" presId="urn:microsoft.com/office/officeart/2005/8/layout/hList1"/>
    <dgm:cxn modelId="{2634AA4A-3F77-43AE-BC87-E89A2815DD8A}" srcId="{B4E27396-6978-4887-B3E7-E2466D055048}" destId="{F91C87D8-473D-490C-939F-2B9B816E0EF3}" srcOrd="3" destOrd="0" parTransId="{B23C1716-18FC-4A28-BDD0-C504526F644C}" sibTransId="{83A3CA8D-58C1-4BD7-A28F-C77D25275C31}"/>
    <dgm:cxn modelId="{B200684B-87EA-481B-833F-73C32E73733A}" type="presOf" srcId="{B7A0B424-2362-470D-90AA-83F2D2140811}" destId="{D88B3947-2106-4392-A4D0-FE50E48EA3E6}" srcOrd="0" destOrd="1" presId="urn:microsoft.com/office/officeart/2005/8/layout/hList1"/>
    <dgm:cxn modelId="{94CA7C4F-72A7-4522-8115-11952E99704F}" type="presOf" srcId="{D2430F65-06CB-4130-BE03-45CEE05C84F8}" destId="{D88B3947-2106-4392-A4D0-FE50E48EA3E6}" srcOrd="0" destOrd="0" presId="urn:microsoft.com/office/officeart/2005/8/layout/hList1"/>
    <dgm:cxn modelId="{A2B6DE50-A2F5-4647-B6D6-BD94DFEC20CB}" srcId="{981F050E-BB49-4201-8401-0AE77C87D2CB}" destId="{B4E27396-6978-4887-B3E7-E2466D055048}" srcOrd="2" destOrd="0" parTransId="{C866A3C6-15BE-4E49-8FE5-2B2CB417E04E}" sibTransId="{C6B314EE-F69D-49E7-B356-31C4ECF668BF}"/>
    <dgm:cxn modelId="{4F9FFC59-12B7-4520-9F06-464586CD8F55}" srcId="{83572312-CD25-4E74-9950-9D21438EAB07}" destId="{A6424F76-E331-423D-8758-E32835264086}" srcOrd="0" destOrd="0" parTransId="{6372206A-1147-4B29-9FAF-17AED61B8A7E}" sibTransId="{76AF1B56-E093-4336-A317-98A03CFD3E4D}"/>
    <dgm:cxn modelId="{80D73B7D-6E95-412D-B930-F9AA7B733367}" srcId="{B9ED9CC9-26AB-403A-960C-A87474A26925}" destId="{3D3A089B-A707-483C-80FD-8C99D1D61420}" srcOrd="2" destOrd="0" parTransId="{6466700F-403A-41B3-952A-4C052B51713D}" sibTransId="{ABBAF96A-66DC-47A3-AA7D-6CD5F906B11F}"/>
    <dgm:cxn modelId="{F86B727F-2426-4EB4-BC20-F9194C072C4E}" type="presOf" srcId="{3D3A089B-A707-483C-80FD-8C99D1D61420}" destId="{3115820D-6423-4BC7-800A-310156E1B498}" srcOrd="0" destOrd="2" presId="urn:microsoft.com/office/officeart/2005/8/layout/hList1"/>
    <dgm:cxn modelId="{3D309086-75BB-4C1F-8740-20783A1AB3C1}" srcId="{B4E27396-6978-4887-B3E7-E2466D055048}" destId="{B7A0B424-2362-470D-90AA-83F2D2140811}" srcOrd="1" destOrd="0" parTransId="{151C0AAC-09DB-44EF-83A5-04D5FDDF504E}" sibTransId="{9967BD06-C4F3-4939-A681-AF92588E0A1A}"/>
    <dgm:cxn modelId="{B378C394-2881-4F55-A0FC-5494B8E24512}" type="presOf" srcId="{FD7EBB20-D100-4B76-8694-274BB1CD9525}" destId="{4304A316-E324-4898-ABF3-F60A9AE6D0F4}" srcOrd="0" destOrd="1" presId="urn:microsoft.com/office/officeart/2005/8/layout/hList1"/>
    <dgm:cxn modelId="{B766D594-BACA-4618-A3A6-C86BEF1DE64C}" srcId="{B4E27396-6978-4887-B3E7-E2466D055048}" destId="{D2430F65-06CB-4130-BE03-45CEE05C84F8}" srcOrd="0" destOrd="0" parTransId="{DAF525AB-D8ED-4167-906A-DC2941BE6CC0}" sibTransId="{972CA15F-6E1C-4C89-BD75-8697D406F138}"/>
    <dgm:cxn modelId="{6A60709A-413C-4D5A-A14B-C990681FEB43}" srcId="{B9ED9CC9-26AB-403A-960C-A87474A26925}" destId="{F8D3FF51-0CA9-460A-94AF-565AAEAA6940}" srcOrd="0" destOrd="0" parTransId="{D7D98E1B-59CE-4C71-A990-0BB385345830}" sibTransId="{51B090EE-D22C-450B-B01B-25D3996A0666}"/>
    <dgm:cxn modelId="{4B637BA9-9258-44BA-81EE-62DAAC4AC13E}" type="presOf" srcId="{A6424F76-E331-423D-8758-E32835264086}" destId="{35BC3277-0B64-4470-AF39-53668B732561}" srcOrd="0" destOrd="0" presId="urn:microsoft.com/office/officeart/2005/8/layout/hList1"/>
    <dgm:cxn modelId="{944B4AAF-0849-4A83-A363-FA9BD632D634}" type="presOf" srcId="{84B773AC-D71C-4B00-A1CD-2B941B7D3E05}" destId="{D88B3947-2106-4392-A4D0-FE50E48EA3E6}" srcOrd="0" destOrd="2" presId="urn:microsoft.com/office/officeart/2005/8/layout/hList1"/>
    <dgm:cxn modelId="{B05151BF-475C-4631-871E-B9D4BBFAAB44}" type="presOf" srcId="{981F050E-BB49-4201-8401-0AE77C87D2CB}" destId="{95CBD8D8-3796-487B-8461-295DFC834DC8}" srcOrd="0" destOrd="0" presId="urn:microsoft.com/office/officeart/2005/8/layout/hList1"/>
    <dgm:cxn modelId="{91C4FABF-862F-4BD7-9413-9391A1A95EE4}" type="presOf" srcId="{B39099ED-0417-45D7-ABF2-DBB4C05E1BCC}" destId="{3115820D-6423-4BC7-800A-310156E1B498}" srcOrd="0" destOrd="1" presId="urn:microsoft.com/office/officeart/2005/8/layout/hList1"/>
    <dgm:cxn modelId="{DEF6DDDA-2E80-427A-99D8-44969181D1C0}" srcId="{981F050E-BB49-4201-8401-0AE77C87D2CB}" destId="{CFD5D3F7-B3A6-4A95-8773-48EE8E1929EE}" srcOrd="3" destOrd="0" parTransId="{ADB49C41-0F73-43A5-AE5D-BC6FADE9B7FA}" sibTransId="{912FFF3F-A905-41F3-8507-9CB02D96DB7F}"/>
    <dgm:cxn modelId="{2998F1E7-CB36-49FA-B0C2-EB21DBEDB46D}" type="presOf" srcId="{F91C87D8-473D-490C-939F-2B9B816E0EF3}" destId="{D88B3947-2106-4392-A4D0-FE50E48EA3E6}" srcOrd="0" destOrd="3" presId="urn:microsoft.com/office/officeart/2005/8/layout/hList1"/>
    <dgm:cxn modelId="{62A182EE-F2CA-4262-B304-E6B7A343BE9E}" srcId="{B9ED9CC9-26AB-403A-960C-A87474A26925}" destId="{B39099ED-0417-45D7-ABF2-DBB4C05E1BCC}" srcOrd="1" destOrd="0" parTransId="{CF8BC723-702A-4709-BC30-EE1084F5790C}" sibTransId="{9A80C2F8-20E1-4742-AAAA-E252DC4C1EA9}"/>
    <dgm:cxn modelId="{5447FBEE-72A2-4D95-8C36-3CF944DAF48B}" srcId="{B4E27396-6978-4887-B3E7-E2466D055048}" destId="{84B773AC-D71C-4B00-A1CD-2B941B7D3E05}" srcOrd="2" destOrd="0" parTransId="{C75B1914-B9D4-4C9F-970B-A30FF0D8C5AE}" sibTransId="{5DA4F776-0D9A-4294-A775-646B3BCB8617}"/>
    <dgm:cxn modelId="{47ADB6F2-09BF-45CF-B4FE-EE9E2E724F49}" srcId="{CFD5D3F7-B3A6-4A95-8773-48EE8E1929EE}" destId="{FD7EBB20-D100-4B76-8694-274BB1CD9525}" srcOrd="1" destOrd="0" parTransId="{012A763A-6D9B-4AD4-9D46-7749B9423B57}" sibTransId="{5555CD52-4B01-4C81-8766-CCD8A4B4A7A6}"/>
    <dgm:cxn modelId="{213E59FF-0FD8-4816-B549-6F0DE43D37C3}" type="presOf" srcId="{CFD5D3F7-B3A6-4A95-8773-48EE8E1929EE}" destId="{109D28E3-D1C6-42D5-95F4-F109C5F35155}" srcOrd="0" destOrd="0" presId="urn:microsoft.com/office/officeart/2005/8/layout/hList1"/>
    <dgm:cxn modelId="{D46967C4-4B33-4532-A51B-7E958457EA1E}" type="presParOf" srcId="{95CBD8D8-3796-487B-8461-295DFC834DC8}" destId="{8CEF27E6-B604-47ED-B53B-6F62C620AB90}" srcOrd="0" destOrd="0" presId="urn:microsoft.com/office/officeart/2005/8/layout/hList1"/>
    <dgm:cxn modelId="{C1D8E381-B438-4B69-8E5D-996488F29AAB}" type="presParOf" srcId="{8CEF27E6-B604-47ED-B53B-6F62C620AB90}" destId="{1A4DD500-E96A-4C5C-BEF5-755BEA60ED07}" srcOrd="0" destOrd="0" presId="urn:microsoft.com/office/officeart/2005/8/layout/hList1"/>
    <dgm:cxn modelId="{6438EC96-3A47-45BB-9B85-F6B325168564}" type="presParOf" srcId="{8CEF27E6-B604-47ED-B53B-6F62C620AB90}" destId="{35BC3277-0B64-4470-AF39-53668B732561}" srcOrd="1" destOrd="0" presId="urn:microsoft.com/office/officeart/2005/8/layout/hList1"/>
    <dgm:cxn modelId="{8EFE7EC3-BCC3-47F6-BBE9-743E2B6AB8E9}" type="presParOf" srcId="{95CBD8D8-3796-487B-8461-295DFC834DC8}" destId="{E69D894B-9855-49E5-8D33-C67770344ED8}" srcOrd="1" destOrd="0" presId="urn:microsoft.com/office/officeart/2005/8/layout/hList1"/>
    <dgm:cxn modelId="{2CDA4FB6-356E-4889-B575-7CBAB4C56874}" type="presParOf" srcId="{95CBD8D8-3796-487B-8461-295DFC834DC8}" destId="{045B082D-D6C5-4B44-A0B4-00872E25364E}" srcOrd="2" destOrd="0" presId="urn:microsoft.com/office/officeart/2005/8/layout/hList1"/>
    <dgm:cxn modelId="{0E6447FD-5369-4C3D-AB20-02455E3EBF70}" type="presParOf" srcId="{045B082D-D6C5-4B44-A0B4-00872E25364E}" destId="{269D4F2B-EEF0-4E61-B8AB-AC197D998400}" srcOrd="0" destOrd="0" presId="urn:microsoft.com/office/officeart/2005/8/layout/hList1"/>
    <dgm:cxn modelId="{8086C0C9-F944-4E7E-9015-4279E9F8D38B}" type="presParOf" srcId="{045B082D-D6C5-4B44-A0B4-00872E25364E}" destId="{3115820D-6423-4BC7-800A-310156E1B498}" srcOrd="1" destOrd="0" presId="urn:microsoft.com/office/officeart/2005/8/layout/hList1"/>
    <dgm:cxn modelId="{AE482B76-8A11-4DF4-8DA5-4CF43B9CE675}" type="presParOf" srcId="{95CBD8D8-3796-487B-8461-295DFC834DC8}" destId="{F34ABA9D-7936-40A8-BC67-4ED44F4D3E7E}" srcOrd="3" destOrd="0" presId="urn:microsoft.com/office/officeart/2005/8/layout/hList1"/>
    <dgm:cxn modelId="{B75005C4-CC40-44B8-AC9E-0CBDE03336A8}" type="presParOf" srcId="{95CBD8D8-3796-487B-8461-295DFC834DC8}" destId="{7C1F909E-71D5-4058-BFF7-00E61C0C28E8}" srcOrd="4" destOrd="0" presId="urn:microsoft.com/office/officeart/2005/8/layout/hList1"/>
    <dgm:cxn modelId="{7B7BD1C7-ACB8-4482-B0A5-7648C002C2E1}" type="presParOf" srcId="{7C1F909E-71D5-4058-BFF7-00E61C0C28E8}" destId="{B32088E3-5855-483E-82E4-730F320C496D}" srcOrd="0" destOrd="0" presId="urn:microsoft.com/office/officeart/2005/8/layout/hList1"/>
    <dgm:cxn modelId="{5D58FF54-F375-4504-978B-AC81E5D99FFF}" type="presParOf" srcId="{7C1F909E-71D5-4058-BFF7-00E61C0C28E8}" destId="{D88B3947-2106-4392-A4D0-FE50E48EA3E6}" srcOrd="1" destOrd="0" presId="urn:microsoft.com/office/officeart/2005/8/layout/hList1"/>
    <dgm:cxn modelId="{2AF437A2-612B-45E6-AFCF-428AFF907E18}" type="presParOf" srcId="{95CBD8D8-3796-487B-8461-295DFC834DC8}" destId="{D79B8C39-4967-43A6-B3FB-51FA177068B2}" srcOrd="5" destOrd="0" presId="urn:microsoft.com/office/officeart/2005/8/layout/hList1"/>
    <dgm:cxn modelId="{F28C06B5-BBDD-46C5-BE50-62B480A2C61A}" type="presParOf" srcId="{95CBD8D8-3796-487B-8461-295DFC834DC8}" destId="{AD6AC95B-5577-4AEA-9456-BFF6BF5EF004}" srcOrd="6" destOrd="0" presId="urn:microsoft.com/office/officeart/2005/8/layout/hList1"/>
    <dgm:cxn modelId="{6DFA674A-1344-4E90-842F-207BD236D5D3}" type="presParOf" srcId="{AD6AC95B-5577-4AEA-9456-BFF6BF5EF004}" destId="{109D28E3-D1C6-42D5-95F4-F109C5F35155}" srcOrd="0" destOrd="0" presId="urn:microsoft.com/office/officeart/2005/8/layout/hList1"/>
    <dgm:cxn modelId="{454D3B28-AAB7-4181-BE94-F94FCFF80B45}" type="presParOf" srcId="{AD6AC95B-5577-4AEA-9456-BFF6BF5EF004}" destId="{4304A316-E324-4898-ABF3-F60A9AE6D0F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4DD500-E96A-4C5C-BEF5-755BEA60ED07}">
      <dsp:nvSpPr>
        <dsp:cNvPr id="0" name=""/>
        <dsp:cNvSpPr/>
      </dsp:nvSpPr>
      <dsp:spPr>
        <a:xfrm>
          <a:off x="3205" y="91602"/>
          <a:ext cx="1927746" cy="7710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Mortgage</a:t>
          </a:r>
          <a:r>
            <a:rPr lang="it-IT" sz="1600" kern="1200" dirty="0"/>
            <a:t> part</a:t>
          </a:r>
          <a:endParaRPr lang="en-GB" sz="1600" kern="1200" dirty="0"/>
        </a:p>
      </dsp:txBody>
      <dsp:txXfrm>
        <a:off x="3205" y="91602"/>
        <a:ext cx="1927746" cy="771098"/>
      </dsp:txXfrm>
    </dsp:sp>
    <dsp:sp modelId="{35BC3277-0B64-4470-AF39-53668B732561}">
      <dsp:nvSpPr>
        <dsp:cNvPr id="0" name=""/>
        <dsp:cNvSpPr/>
      </dsp:nvSpPr>
      <dsp:spPr>
        <a:xfrm>
          <a:off x="3205" y="862701"/>
          <a:ext cx="1927746" cy="16617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kern="1200" dirty="0"/>
            <a:t>Uploaded</a:t>
          </a:r>
          <a:r>
            <a:rPr lang="it-IT" sz="1600" kern="1200" dirty="0"/>
            <a:t> 23 </a:t>
          </a:r>
          <a:r>
            <a:rPr lang="it-IT" sz="1600" kern="1200" dirty="0" err="1"/>
            <a:t>questions</a:t>
          </a:r>
          <a:r>
            <a:rPr lang="it-IT" sz="1600" kern="1200" dirty="0"/>
            <a:t> </a:t>
          </a:r>
          <a:endParaRPr lang="en-GB" sz="1600" kern="1200" dirty="0"/>
        </a:p>
        <a:p>
          <a:pPr marL="57150" lvl="1" indent="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GB" sz="1600" kern="1200" dirty="0"/>
        </a:p>
      </dsp:txBody>
      <dsp:txXfrm>
        <a:off x="3205" y="862701"/>
        <a:ext cx="1927746" cy="1661797"/>
      </dsp:txXfrm>
    </dsp:sp>
    <dsp:sp modelId="{269D4F2B-EEF0-4E61-B8AB-AC197D998400}">
      <dsp:nvSpPr>
        <dsp:cNvPr id="0" name=""/>
        <dsp:cNvSpPr/>
      </dsp:nvSpPr>
      <dsp:spPr>
        <a:xfrm>
          <a:off x="2200836" y="91602"/>
          <a:ext cx="1927746" cy="7710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3 </a:t>
          </a:r>
          <a:r>
            <a:rPr lang="en-US" sz="1600" kern="1200" dirty="0"/>
            <a:t>possible</a:t>
          </a:r>
          <a:r>
            <a:rPr lang="it-IT" sz="1600" kern="1200" dirty="0"/>
            <a:t> </a:t>
          </a:r>
          <a:r>
            <a:rPr lang="it-IT" sz="1600" kern="1200" dirty="0" err="1"/>
            <a:t>answers</a:t>
          </a:r>
          <a:endParaRPr lang="en-GB" sz="1600" kern="1200" dirty="0"/>
        </a:p>
      </dsp:txBody>
      <dsp:txXfrm>
        <a:off x="2200836" y="91602"/>
        <a:ext cx="1927746" cy="771098"/>
      </dsp:txXfrm>
    </dsp:sp>
    <dsp:sp modelId="{3115820D-6423-4BC7-800A-310156E1B498}">
      <dsp:nvSpPr>
        <dsp:cNvPr id="0" name=""/>
        <dsp:cNvSpPr/>
      </dsp:nvSpPr>
      <dsp:spPr>
        <a:xfrm>
          <a:off x="2200836" y="862701"/>
          <a:ext cx="1927746" cy="16617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ü"/>
            <a:tabLst/>
            <a:defRPr/>
          </a:pPr>
          <a:r>
            <a:rPr lang="it-IT" sz="1600" kern="1200" dirty="0"/>
            <a:t>YES </a:t>
          </a:r>
          <a:endParaRPr lang="en-GB" sz="16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ü"/>
            <a:tabLst/>
            <a:defRPr/>
          </a:pPr>
          <a:r>
            <a:rPr lang="it-IT" sz="1600" kern="1200" dirty="0"/>
            <a:t>NO</a:t>
          </a:r>
          <a:endParaRPr lang="en-GB" sz="16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ü"/>
            <a:tabLst/>
            <a:defRPr/>
          </a:pPr>
          <a:r>
            <a:rPr lang="it-IT" sz="1600" kern="1200" dirty="0"/>
            <a:t>NOT APPLICABLE</a:t>
          </a:r>
          <a:endParaRPr lang="en-GB" sz="16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600" kern="1200" dirty="0"/>
        </a:p>
      </dsp:txBody>
      <dsp:txXfrm>
        <a:off x="2200836" y="862701"/>
        <a:ext cx="1927746" cy="1661797"/>
      </dsp:txXfrm>
    </dsp:sp>
    <dsp:sp modelId="{B32088E3-5855-483E-82E4-730F320C496D}">
      <dsp:nvSpPr>
        <dsp:cNvPr id="0" name=""/>
        <dsp:cNvSpPr/>
      </dsp:nvSpPr>
      <dsp:spPr>
        <a:xfrm>
          <a:off x="4398467" y="91602"/>
          <a:ext cx="1927746" cy="7710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4 </a:t>
          </a:r>
          <a:r>
            <a:rPr lang="it-IT" sz="1600" kern="1200" dirty="0" err="1"/>
            <a:t>formants</a:t>
          </a:r>
          <a:r>
            <a:rPr lang="it-IT" sz="1600" kern="1200" dirty="0"/>
            <a:t> for </a:t>
          </a:r>
          <a:r>
            <a:rPr lang="it-IT" sz="1600" kern="1200" dirty="0" err="1"/>
            <a:t>both</a:t>
          </a:r>
          <a:r>
            <a:rPr lang="it-IT" sz="1600" kern="1200" dirty="0"/>
            <a:t> </a:t>
          </a:r>
          <a:r>
            <a:rPr lang="it-IT" sz="1600" kern="1200" dirty="0" err="1"/>
            <a:t>answers</a:t>
          </a:r>
          <a:r>
            <a:rPr lang="it-IT" sz="1600" kern="1200" dirty="0"/>
            <a:t> (YES or NO)</a:t>
          </a:r>
          <a:endParaRPr lang="en-GB" sz="1600" kern="1200" dirty="0"/>
        </a:p>
      </dsp:txBody>
      <dsp:txXfrm>
        <a:off x="4398467" y="91602"/>
        <a:ext cx="1927746" cy="771098"/>
      </dsp:txXfrm>
    </dsp:sp>
    <dsp:sp modelId="{D88B3947-2106-4392-A4D0-FE50E48EA3E6}">
      <dsp:nvSpPr>
        <dsp:cNvPr id="0" name=""/>
        <dsp:cNvSpPr/>
      </dsp:nvSpPr>
      <dsp:spPr>
        <a:xfrm>
          <a:off x="4398467" y="862701"/>
          <a:ext cx="1927746" cy="16617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it-IT" sz="1600" kern="1200" dirty="0"/>
            <a:t>Legislative</a:t>
          </a:r>
          <a:endParaRPr lang="en-GB" sz="16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it-IT" sz="1600" kern="1200" dirty="0"/>
            <a:t>Case </a:t>
          </a:r>
          <a:r>
            <a:rPr lang="it-IT" sz="1600" kern="1200" dirty="0" err="1"/>
            <a:t>law</a:t>
          </a:r>
          <a:r>
            <a:rPr lang="it-IT" sz="1600" kern="1200" dirty="0"/>
            <a:t> (</a:t>
          </a:r>
          <a:r>
            <a:rPr lang="it-IT" sz="1600" kern="1200" dirty="0" err="1"/>
            <a:t>judicial</a:t>
          </a:r>
          <a:r>
            <a:rPr lang="it-IT" sz="1600" kern="1200" dirty="0"/>
            <a:t>)</a:t>
          </a:r>
          <a:endParaRPr lang="en-GB" sz="16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it-IT" sz="1600" kern="1200" dirty="0" err="1"/>
            <a:t>Doctrinal</a:t>
          </a:r>
          <a:endParaRPr lang="en-GB" sz="16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it-IT" sz="1600" kern="1200" dirty="0"/>
            <a:t>LR Range</a:t>
          </a:r>
          <a:endParaRPr lang="en-GB" sz="16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600" kern="1200" dirty="0"/>
        </a:p>
      </dsp:txBody>
      <dsp:txXfrm>
        <a:off x="4398467" y="862701"/>
        <a:ext cx="1927746" cy="1661797"/>
      </dsp:txXfrm>
    </dsp:sp>
    <dsp:sp modelId="{109D28E3-D1C6-42D5-95F4-F109C5F35155}">
      <dsp:nvSpPr>
        <dsp:cNvPr id="0" name=""/>
        <dsp:cNvSpPr/>
      </dsp:nvSpPr>
      <dsp:spPr>
        <a:xfrm>
          <a:off x="6596098" y="91602"/>
          <a:ext cx="1927746" cy="7710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 err="1"/>
            <a:t>Purpose</a:t>
          </a:r>
          <a:endParaRPr lang="en-GB" sz="1600" kern="1200" dirty="0"/>
        </a:p>
      </dsp:txBody>
      <dsp:txXfrm>
        <a:off x="6596098" y="91602"/>
        <a:ext cx="1927746" cy="771098"/>
      </dsp:txXfrm>
    </dsp:sp>
    <dsp:sp modelId="{4304A316-E324-4898-ABF3-F60A9AE6D0F4}">
      <dsp:nvSpPr>
        <dsp:cNvPr id="0" name=""/>
        <dsp:cNvSpPr/>
      </dsp:nvSpPr>
      <dsp:spPr>
        <a:xfrm>
          <a:off x="6596098" y="862701"/>
          <a:ext cx="1927746" cy="16617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kern="1200" dirty="0"/>
            <a:t>Highlight general </a:t>
          </a:r>
          <a:r>
            <a:rPr lang="en-GB" sz="1600" kern="1200" dirty="0"/>
            <a:t>characteristics +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kern="1200" dirty="0"/>
            <a:t>more </a:t>
          </a:r>
          <a:r>
            <a:rPr lang="it-IT" sz="1600" kern="1200" dirty="0" err="1"/>
            <a:t>detailed</a:t>
          </a:r>
          <a:r>
            <a:rPr lang="it-IT" sz="1600" kern="1200" dirty="0"/>
            <a:t> information</a:t>
          </a:r>
          <a:endParaRPr lang="en-GB" sz="1600" kern="1200" dirty="0"/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GB" sz="1600" kern="1200" dirty="0"/>
        </a:p>
      </dsp:txBody>
      <dsp:txXfrm>
        <a:off x="6596098" y="862701"/>
        <a:ext cx="1927746" cy="1661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0.32411</cdr:x>
      <cdr:y>0.1373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C447DB1C-B416-4930-AEA2-FDEC69E348C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139881" cy="493819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0.32698</cdr:x>
      <cdr:y>0.24356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57FA6804-0532-4249-9B29-3D9CA60F1D7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3323166" cy="970723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0.45924</cdr:x>
      <cdr:y>0.17308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EC7C8F1F-0554-46EC-9E89-2D7C6BD0B58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3913971" cy="768163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39DD303C-2F2F-4627-9BC8-2B67AF664C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81C7879-C5DA-4ACC-A12B-829AF3E1A7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5DE88-48FD-4292-BD9B-4909C8F51956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62FCB26-DF47-4704-B5C2-8FFB68FA41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DBA4441-F40D-482E-B151-4B9AA67F12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64731-CE3D-4D45-A898-E6EFDBB3D8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377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A6C6D-A6DE-4AF2-B53B-F96FB3266FCF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EE0A7-B19B-4185-88F8-36826D6C7D8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741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Secretario General de ELRA: presenta el tema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FEA64-A88A-4AD4-B226-E16BF5B1A46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829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C662-9C83-42EC-B463-FBD00E1D8FBD}" type="datetime1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8436" y="6405268"/>
            <a:ext cx="683339" cy="365125"/>
          </a:xfrm>
        </p:spPr>
        <p:txBody>
          <a:bodyPr/>
          <a:lstStyle/>
          <a:p>
            <a:fld id="{1ED0F0A7-7807-402D-9497-4D1880BD210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6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0AFA-6651-4DAF-956A-727CE7B707F3}" type="datetime1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4492" y="6492875"/>
            <a:ext cx="68333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1ED0F0A7-7807-402D-9497-4D1880BD210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8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F6F34-FB1B-4324-B4A6-ED151E4E4AFF}" type="datetime1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2668" y="6457679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1ED0F0A7-7807-402D-9497-4D1880BD210F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A02AC52-3546-4F60-99C5-A07E8BB7EC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22815" y="4699000"/>
            <a:ext cx="1835436" cy="202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7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F6F34-FB1B-4324-B4A6-ED151E4E4AFF}" type="datetime1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2668" y="6457679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1ED0F0A7-7807-402D-9497-4D1880BD210F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EAFE691-0B67-4625-A386-2E48461D2D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1418" y="4670679"/>
            <a:ext cx="1858229" cy="205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7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02B5B-60F0-8A4B-8D91-87142659E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9260" y="578451"/>
            <a:ext cx="4823356" cy="1260316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</a:pPr>
            <a:b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b="1" noProof="0" dirty="0"/>
            </a:br>
            <a:br>
              <a:rPr lang="en-GB" b="1" noProof="0" dirty="0"/>
            </a:br>
            <a:br>
              <a:rPr lang="en-GB" b="1" noProof="0" dirty="0"/>
            </a:br>
            <a:r>
              <a:rPr lang="en-GB" sz="4800" b="1" noProof="0" dirty="0"/>
              <a:t>IMOLA IV Project</a:t>
            </a:r>
            <a:br>
              <a:rPr lang="en-GB" sz="4800" b="1" noProof="0" dirty="0"/>
            </a:br>
            <a:r>
              <a:rPr lang="en-GB" sz="4800" b="1" noProof="0" dirty="0"/>
              <a:t>3</a:t>
            </a:r>
            <a:r>
              <a:rPr lang="en-GB" sz="4800" b="1" baseline="30000" dirty="0" err="1"/>
              <a:t>rd</a:t>
            </a:r>
            <a:r>
              <a:rPr lang="en-GB" sz="4800" b="1" noProof="0" dirty="0"/>
              <a:t> Seminar</a:t>
            </a:r>
            <a:endParaRPr lang="en-GB" noProof="0" dirty="0"/>
          </a:p>
        </p:txBody>
      </p:sp>
      <p:pic>
        <p:nvPicPr>
          <p:cNvPr id="25" name="Imagen 24" descr="Imagen que contiene Icono&#10;&#10;Descripción generada automáticamente">
            <a:extLst>
              <a:ext uri="{FF2B5EF4-FFF2-40B4-BE49-F238E27FC236}">
                <a16:creationId xmlns:a16="http://schemas.microsoft.com/office/drawing/2014/main" id="{BE6621A1-E726-D885-577C-66D880467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040" y="830447"/>
            <a:ext cx="2249393" cy="2488873"/>
          </a:xfrm>
          <a:prstGeom prst="rect">
            <a:avLst/>
          </a:prstGeom>
        </p:spPr>
      </p:pic>
      <p:pic>
        <p:nvPicPr>
          <p:cNvPr id="11" name="Picture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60FBD11-CE04-8725-B8D5-03FF9961AF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890" y="3719430"/>
            <a:ext cx="3765692" cy="1976988"/>
          </a:xfrm>
          <a:prstGeom prst="rect">
            <a:avLst/>
          </a:prstGeom>
        </p:spPr>
      </p:pic>
      <p:pic>
        <p:nvPicPr>
          <p:cNvPr id="13" name="Picture 2" descr="Patrón de fondo&#10;&#10;Descripción generada automáticamente">
            <a:extLst>
              <a:ext uri="{FF2B5EF4-FFF2-40B4-BE49-F238E27FC236}">
                <a16:creationId xmlns:a16="http://schemas.microsoft.com/office/drawing/2014/main" id="{77B7CB09-3501-532E-50D0-0E3E8D737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857" y="99353"/>
            <a:ext cx="1726759" cy="115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33BD44-D2FF-7FB8-4A00-299BA7ADFCE0}"/>
              </a:ext>
            </a:extLst>
          </p:cNvPr>
          <p:cNvSpPr txBox="1"/>
          <p:nvPr/>
        </p:nvSpPr>
        <p:spPr>
          <a:xfrm>
            <a:off x="1059872" y="4177145"/>
            <a:ext cx="44674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noProof="0"/>
              <a:t>Project Name:</a:t>
            </a:r>
            <a:r>
              <a:rPr lang="en-GB" noProof="0"/>
              <a:t> Interconnexion Model for Land Registries (IMOLA) IV</a:t>
            </a:r>
          </a:p>
          <a:p>
            <a:r>
              <a:rPr lang="en-GB" b="1" noProof="0" dirty="0"/>
              <a:t>Coordinator Contact:</a:t>
            </a:r>
            <a:r>
              <a:rPr lang="en-GB" noProof="0" dirty="0"/>
              <a:t> European Land Registry Association (ELRA)</a:t>
            </a:r>
          </a:p>
          <a:p>
            <a:r>
              <a:rPr lang="en-GB" b="1" noProof="0" dirty="0"/>
              <a:t>Grant Agreement Number:</a:t>
            </a:r>
            <a:r>
              <a:rPr lang="en-GB" noProof="0" dirty="0"/>
              <a:t> 101160423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CA50FF3-6558-2766-FA74-097BF83554E1}"/>
              </a:ext>
            </a:extLst>
          </p:cNvPr>
          <p:cNvSpPr txBox="1"/>
          <p:nvPr/>
        </p:nvSpPr>
        <p:spPr>
          <a:xfrm>
            <a:off x="577970" y="2399941"/>
            <a:ext cx="5706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Mortgage Questions - </a:t>
            </a:r>
            <a:r>
              <a:rPr lang="en-US" sz="2400" b="1" dirty="0">
                <a:solidFill>
                  <a:schemeClr val="accent1"/>
                </a:solidFill>
              </a:rPr>
              <a:t>first results </a:t>
            </a:r>
            <a:endParaRPr lang="es-ES" sz="24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D308C71-8CD8-AE7A-88E2-D7CF1A551ABA}"/>
              </a:ext>
            </a:extLst>
          </p:cNvPr>
          <p:cNvSpPr txBox="1"/>
          <p:nvPr/>
        </p:nvSpPr>
        <p:spPr>
          <a:xfrm>
            <a:off x="703945" y="3319320"/>
            <a:ext cx="5392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Elena Prada - elena.prada@provincia.tn.it</a:t>
            </a:r>
          </a:p>
        </p:txBody>
      </p:sp>
    </p:spTree>
    <p:extLst>
      <p:ext uri="{BB962C8B-B14F-4D97-AF65-F5344CB8AC3E}">
        <p14:creationId xmlns:p14="http://schemas.microsoft.com/office/powerpoint/2010/main" val="200110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B80443-4586-4766-86BA-91A4D8F22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2487"/>
          </a:xfrm>
        </p:spPr>
        <p:txBody>
          <a:bodyPr/>
          <a:lstStyle/>
          <a:p>
            <a:r>
              <a:rPr lang="en-US" dirty="0"/>
              <a:t>Preliminary results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6ECE9C-5FA9-4D27-97A1-BF8636DB8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80323"/>
            <a:ext cx="8905205" cy="446104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Question</a:t>
            </a:r>
            <a:r>
              <a:rPr lang="it-IT" dirty="0"/>
              <a:t>: </a:t>
            </a:r>
            <a:r>
              <a:rPr lang="en-GB" dirty="0">
                <a:solidFill>
                  <a:schemeClr val="accent1"/>
                </a:solidFill>
              </a:rPr>
              <a:t>Can the mortgage be registered in favour of the proprietor of the LR unit?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</a:rPr>
              <a:t>Result</a:t>
            </a:r>
            <a:r>
              <a:rPr lang="en-GB" dirty="0">
                <a:solidFill>
                  <a:schemeClr val="accent1"/>
                </a:solidFill>
              </a:rPr>
              <a:t>: YES - 33% </a:t>
            </a:r>
            <a:r>
              <a:rPr lang="en-GB" dirty="0">
                <a:solidFill>
                  <a:schemeClr val="tx2"/>
                </a:solidFill>
              </a:rPr>
              <a:t>Estonia + Finland + Sweden</a:t>
            </a:r>
          </a:p>
          <a:p>
            <a:pPr marL="811213" indent="0">
              <a:buNone/>
            </a:pPr>
            <a:r>
              <a:rPr lang="en-GB" dirty="0">
                <a:solidFill>
                  <a:schemeClr val="accent1"/>
                </a:solidFill>
              </a:rPr>
              <a:t>NO - 45 % </a:t>
            </a:r>
            <a:r>
              <a:rPr lang="en-GB" dirty="0">
                <a:solidFill>
                  <a:schemeClr val="tx2"/>
                </a:solidFill>
              </a:rPr>
              <a:t>Spain + Italy Libro </a:t>
            </a:r>
            <a:r>
              <a:rPr lang="en-GB" dirty="0" err="1">
                <a:solidFill>
                  <a:schemeClr val="tx2"/>
                </a:solidFill>
              </a:rPr>
              <a:t>Fondiario</a:t>
            </a:r>
            <a:r>
              <a:rPr lang="en-GB" dirty="0">
                <a:solidFill>
                  <a:schemeClr val="tx2"/>
                </a:solidFill>
              </a:rPr>
              <a:t> + Malta + Portugal</a:t>
            </a:r>
          </a:p>
          <a:p>
            <a:pPr marL="811213" indent="0">
              <a:buNone/>
            </a:pPr>
            <a:r>
              <a:rPr lang="en-GB" dirty="0">
                <a:solidFill>
                  <a:schemeClr val="accent1"/>
                </a:solidFill>
              </a:rPr>
              <a:t>NOT APPLICABLE – 22 % </a:t>
            </a:r>
            <a:r>
              <a:rPr lang="en-GB" dirty="0">
                <a:solidFill>
                  <a:schemeClr val="tx2"/>
                </a:solidFill>
              </a:rPr>
              <a:t>Netherlands + Italy </a:t>
            </a:r>
            <a:r>
              <a:rPr lang="en-GB" dirty="0" err="1">
                <a:solidFill>
                  <a:schemeClr val="tx2"/>
                </a:solidFill>
              </a:rPr>
              <a:t>Agenzia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delle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Entrate</a:t>
            </a:r>
            <a:endParaRPr lang="en-GB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5E4E057-8F2F-4A16-9688-D964B3F6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F0A7-7807-402D-9497-4D1880BD210F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53E1B660-B388-4BA9-AB95-B26292180C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9637223"/>
              </p:ext>
            </p:extLst>
          </p:nvPr>
        </p:nvGraphicFramePr>
        <p:xfrm>
          <a:off x="1674459" y="3429000"/>
          <a:ext cx="6602418" cy="306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047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B80443-4586-4766-86BA-91A4D8F22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2487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Preliminary results -FORMANTS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6ECE9C-5FA9-4D27-97A1-BF8636DB8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80323"/>
            <a:ext cx="8905205" cy="446104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Question</a:t>
            </a:r>
            <a:r>
              <a:rPr lang="it-IT" dirty="0"/>
              <a:t>: </a:t>
            </a:r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Can the mortgage be registered in favour of the proprietor of the LR unit?</a:t>
            </a:r>
          </a:p>
          <a:p>
            <a:pPr marL="2782888" indent="-2782888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Formant</a:t>
            </a:r>
            <a:r>
              <a:rPr lang="en-GB" dirty="0">
                <a:solidFill>
                  <a:schemeClr val="accent1"/>
                </a:solidFill>
              </a:rPr>
              <a:t>: </a:t>
            </a:r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Legislative 78% - </a:t>
            </a:r>
            <a:r>
              <a:rPr lang="en-GB" dirty="0">
                <a:solidFill>
                  <a:schemeClr val="tx2"/>
                </a:solidFill>
              </a:rPr>
              <a:t>Estonia + Finland + Sweden + IT AE + IT LF + Portugal + Netherlands</a:t>
            </a:r>
          </a:p>
          <a:p>
            <a:pPr marL="811213" indent="173038">
              <a:buNone/>
            </a:pPr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Legislative and judicial 11% - </a:t>
            </a:r>
            <a:r>
              <a:rPr lang="en-GB" dirty="0">
                <a:solidFill>
                  <a:schemeClr val="tx2"/>
                </a:solidFill>
              </a:rPr>
              <a:t>Spain </a:t>
            </a:r>
          </a:p>
          <a:p>
            <a:pPr marL="811213" indent="173038">
              <a:buNone/>
            </a:pPr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LR Range 11% - </a:t>
            </a:r>
            <a:r>
              <a:rPr lang="en-GB" dirty="0">
                <a:solidFill>
                  <a:schemeClr val="tx2"/>
                </a:solidFill>
              </a:rPr>
              <a:t>Malta</a:t>
            </a: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5E4E057-8F2F-4A16-9688-D964B3F6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F0A7-7807-402D-9497-4D1880BD210F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53E1B660-B388-4BA9-AB95-B26292180C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4682325"/>
              </p:ext>
            </p:extLst>
          </p:nvPr>
        </p:nvGraphicFramePr>
        <p:xfrm>
          <a:off x="1674459" y="3429000"/>
          <a:ext cx="6602418" cy="306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499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B80443-4586-4766-86BA-91A4D8F22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2487"/>
          </a:xfrm>
        </p:spPr>
        <p:txBody>
          <a:bodyPr/>
          <a:lstStyle/>
          <a:p>
            <a:r>
              <a:rPr lang="it-IT" dirty="0"/>
              <a:t>Preliminary </a:t>
            </a:r>
            <a:r>
              <a:rPr lang="it-IT" dirty="0" err="1"/>
              <a:t>results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6ECE9C-5FA9-4D27-97A1-BF8636DB8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80323"/>
            <a:ext cx="8905205" cy="4461040"/>
          </a:xfrm>
        </p:spPr>
        <p:txBody>
          <a:bodyPr/>
          <a:lstStyle/>
          <a:p>
            <a:pPr marL="0" indent="0">
              <a:buNone/>
            </a:pPr>
            <a:r>
              <a:rPr lang="it-IT" dirty="0" err="1">
                <a:solidFill>
                  <a:schemeClr val="tx2"/>
                </a:solidFill>
              </a:rPr>
              <a:t>Question</a:t>
            </a:r>
            <a:r>
              <a:rPr lang="it-IT" dirty="0"/>
              <a:t>: </a:t>
            </a:r>
            <a:r>
              <a:rPr lang="en-GB" dirty="0">
                <a:solidFill>
                  <a:schemeClr val="accent1"/>
                </a:solidFill>
              </a:rPr>
              <a:t>Is the rank of the mortgage established according to the date of registration?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</a:rPr>
              <a:t>Result</a:t>
            </a:r>
            <a:r>
              <a:rPr lang="en-GB" dirty="0">
                <a:solidFill>
                  <a:schemeClr val="accent1"/>
                </a:solidFill>
              </a:rPr>
              <a:t>: YES - 78% </a:t>
            </a:r>
          </a:p>
          <a:p>
            <a:pPr marL="811213" indent="0">
              <a:buNone/>
            </a:pPr>
            <a:r>
              <a:rPr lang="en-GB" sz="1000" dirty="0">
                <a:solidFill>
                  <a:schemeClr val="accent1"/>
                </a:solidFill>
              </a:rPr>
              <a:t>[Not answered – 22 % </a:t>
            </a:r>
            <a:r>
              <a:rPr lang="en-GB" sz="1000" dirty="0">
                <a:solidFill>
                  <a:schemeClr val="tx2"/>
                </a:solidFill>
              </a:rPr>
              <a:t>Spain + Malta</a:t>
            </a:r>
            <a:r>
              <a:rPr lang="en-GB" sz="1000" dirty="0">
                <a:solidFill>
                  <a:schemeClr val="accent1"/>
                </a:solidFill>
              </a:rPr>
              <a:t>]</a:t>
            </a: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5E4E057-8F2F-4A16-9688-D964B3F6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F0A7-7807-402D-9497-4D1880BD210F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53E1B660-B388-4BA9-AB95-B26292180C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756093"/>
              </p:ext>
            </p:extLst>
          </p:nvPr>
        </p:nvGraphicFramePr>
        <p:xfrm>
          <a:off x="1674459" y="3105150"/>
          <a:ext cx="6602418" cy="306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075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B80443-4586-4766-86BA-91A4D8F22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2487"/>
          </a:xfrm>
        </p:spPr>
        <p:txBody>
          <a:bodyPr/>
          <a:lstStyle/>
          <a:p>
            <a:r>
              <a:rPr lang="it-IT" dirty="0"/>
              <a:t>Preliminary </a:t>
            </a:r>
            <a:r>
              <a:rPr lang="it-IT" dirty="0" err="1"/>
              <a:t>results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6ECE9C-5FA9-4D27-97A1-BF8636DB8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80323"/>
            <a:ext cx="8905205" cy="446104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Question</a:t>
            </a:r>
            <a:r>
              <a:rPr lang="it-IT" dirty="0"/>
              <a:t>: </a:t>
            </a:r>
            <a:r>
              <a:rPr lang="en-GB" dirty="0">
                <a:solidFill>
                  <a:schemeClr val="accent1"/>
                </a:solidFill>
              </a:rPr>
              <a:t>Is the rank of the mortgage established through an agreement between the involved parties?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</a:rPr>
              <a:t>Result</a:t>
            </a:r>
            <a:r>
              <a:rPr lang="en-GB" dirty="0">
                <a:solidFill>
                  <a:schemeClr val="accent1"/>
                </a:solidFill>
              </a:rPr>
              <a:t>: YES - 78% </a:t>
            </a:r>
          </a:p>
          <a:p>
            <a:pPr marL="0" indent="809625">
              <a:buNone/>
            </a:pPr>
            <a:r>
              <a:rPr lang="en-GB" dirty="0">
                <a:solidFill>
                  <a:schemeClr val="accent1"/>
                </a:solidFill>
              </a:rPr>
              <a:t>NO – 11% </a:t>
            </a:r>
            <a:r>
              <a:rPr lang="en-GB" dirty="0">
                <a:solidFill>
                  <a:schemeClr val="tx2"/>
                </a:solidFill>
              </a:rPr>
              <a:t>Sweden</a:t>
            </a:r>
          </a:p>
          <a:p>
            <a:pPr marL="811213" indent="0">
              <a:buNone/>
            </a:pPr>
            <a:r>
              <a:rPr lang="en-GB" sz="1000" dirty="0">
                <a:solidFill>
                  <a:schemeClr val="accent1"/>
                </a:solidFill>
              </a:rPr>
              <a:t>[Not answered – 11 % </a:t>
            </a:r>
            <a:r>
              <a:rPr lang="en-GB" sz="1000" dirty="0">
                <a:solidFill>
                  <a:schemeClr val="tx2"/>
                </a:solidFill>
              </a:rPr>
              <a:t>Malta</a:t>
            </a:r>
            <a:r>
              <a:rPr lang="en-GB" sz="1000" dirty="0">
                <a:solidFill>
                  <a:schemeClr val="accent1"/>
                </a:solidFill>
              </a:rPr>
              <a:t>]</a:t>
            </a: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5E4E057-8F2F-4A16-9688-D964B3F6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F0A7-7807-402D-9497-4D1880BD210F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53E1B660-B388-4BA9-AB95-B26292180C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4544292"/>
              </p:ext>
            </p:extLst>
          </p:nvPr>
        </p:nvGraphicFramePr>
        <p:xfrm>
          <a:off x="1674459" y="3429000"/>
          <a:ext cx="6602418" cy="306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563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B80443-4586-4766-86BA-91A4D8F22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2487"/>
          </a:xfrm>
        </p:spPr>
        <p:txBody>
          <a:bodyPr/>
          <a:lstStyle/>
          <a:p>
            <a:r>
              <a:rPr lang="it-IT" dirty="0"/>
              <a:t>Preliminary </a:t>
            </a:r>
            <a:r>
              <a:rPr lang="it-IT" dirty="0" err="1"/>
              <a:t>results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6ECE9C-5FA9-4D27-97A1-BF8636DB8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80323"/>
            <a:ext cx="8905205" cy="4461040"/>
          </a:xfrm>
        </p:spPr>
        <p:txBody>
          <a:bodyPr/>
          <a:lstStyle/>
          <a:p>
            <a:pPr marL="0" indent="0">
              <a:buNone/>
            </a:pPr>
            <a:r>
              <a:rPr lang="it-IT" dirty="0" err="1">
                <a:solidFill>
                  <a:schemeClr val="tx2"/>
                </a:solidFill>
              </a:rPr>
              <a:t>Question</a:t>
            </a:r>
            <a:r>
              <a:rPr lang="it-IT" dirty="0"/>
              <a:t>: </a:t>
            </a:r>
            <a:r>
              <a:rPr lang="en-GB" dirty="0">
                <a:solidFill>
                  <a:schemeClr val="accent1"/>
                </a:solidFill>
              </a:rPr>
              <a:t>Is the mortgage considered the paramount charge on the land register unit?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</a:rPr>
              <a:t>Result</a:t>
            </a:r>
            <a:r>
              <a:rPr lang="en-GB" dirty="0">
                <a:solidFill>
                  <a:schemeClr val="accent1"/>
                </a:solidFill>
              </a:rPr>
              <a:t>: YES - 22% </a:t>
            </a:r>
            <a:r>
              <a:rPr lang="en-GB" dirty="0">
                <a:solidFill>
                  <a:schemeClr val="tx2"/>
                </a:solidFill>
              </a:rPr>
              <a:t>Netherlands + Italy </a:t>
            </a:r>
            <a:r>
              <a:rPr lang="en-GB" dirty="0" err="1">
                <a:solidFill>
                  <a:schemeClr val="tx2"/>
                </a:solidFill>
              </a:rPr>
              <a:t>Agenzia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delle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Entrate</a:t>
            </a:r>
            <a:endParaRPr lang="en-GB" dirty="0">
              <a:solidFill>
                <a:schemeClr val="tx2"/>
              </a:solidFill>
            </a:endParaRPr>
          </a:p>
          <a:p>
            <a:pPr marL="0" indent="809625">
              <a:buNone/>
            </a:pPr>
            <a:r>
              <a:rPr lang="en-GB" dirty="0">
                <a:solidFill>
                  <a:schemeClr val="accent1"/>
                </a:solidFill>
              </a:rPr>
              <a:t>NO – 45% </a:t>
            </a:r>
            <a:r>
              <a:rPr lang="en-GB" dirty="0">
                <a:solidFill>
                  <a:schemeClr val="tx2"/>
                </a:solidFill>
              </a:rPr>
              <a:t>Estonia + Finland + Italy Libro </a:t>
            </a:r>
            <a:r>
              <a:rPr lang="en-GB" dirty="0" err="1">
                <a:solidFill>
                  <a:schemeClr val="tx2"/>
                </a:solidFill>
              </a:rPr>
              <a:t>Fondiario</a:t>
            </a:r>
            <a:r>
              <a:rPr lang="en-GB" dirty="0">
                <a:solidFill>
                  <a:schemeClr val="tx2"/>
                </a:solidFill>
              </a:rPr>
              <a:t> + Sweden</a:t>
            </a:r>
          </a:p>
          <a:p>
            <a:pPr marL="811213" indent="0">
              <a:buNone/>
            </a:pPr>
            <a:r>
              <a:rPr lang="en-GB" dirty="0">
                <a:solidFill>
                  <a:schemeClr val="accent1"/>
                </a:solidFill>
              </a:rPr>
              <a:t>NOT APPLICABLE – 11% </a:t>
            </a:r>
            <a:r>
              <a:rPr lang="en-GB" dirty="0">
                <a:solidFill>
                  <a:schemeClr val="tx2"/>
                </a:solidFill>
              </a:rPr>
              <a:t>Portugal</a:t>
            </a:r>
          </a:p>
          <a:p>
            <a:pPr marL="811213" indent="0">
              <a:buNone/>
            </a:pPr>
            <a:r>
              <a:rPr lang="en-GB" sz="1000" dirty="0">
                <a:solidFill>
                  <a:schemeClr val="accent1"/>
                </a:solidFill>
              </a:rPr>
              <a:t>[Not answered – 22 % </a:t>
            </a:r>
            <a:r>
              <a:rPr lang="en-GB" sz="1000" dirty="0">
                <a:solidFill>
                  <a:schemeClr val="tx2"/>
                </a:solidFill>
              </a:rPr>
              <a:t>Malta + Spain</a:t>
            </a:r>
            <a:r>
              <a:rPr lang="en-GB" sz="1000" dirty="0">
                <a:solidFill>
                  <a:schemeClr val="accent1"/>
                </a:solidFill>
              </a:rPr>
              <a:t>]</a:t>
            </a: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5E4E057-8F2F-4A16-9688-D964B3F6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F0A7-7807-402D-9497-4D1880BD210F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53E1B660-B388-4BA9-AB95-B26292180C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151131"/>
              </p:ext>
            </p:extLst>
          </p:nvPr>
        </p:nvGraphicFramePr>
        <p:xfrm>
          <a:off x="1984215" y="4012455"/>
          <a:ext cx="5982905" cy="271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101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B80443-4586-4766-86BA-91A4D8F22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2487"/>
          </a:xfrm>
        </p:spPr>
        <p:txBody>
          <a:bodyPr/>
          <a:lstStyle/>
          <a:p>
            <a:r>
              <a:rPr lang="it-IT" dirty="0"/>
              <a:t>Preliminary </a:t>
            </a:r>
            <a:r>
              <a:rPr lang="it-IT" dirty="0" err="1"/>
              <a:t>results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6ECE9C-5FA9-4D27-97A1-BF8636DB8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80323"/>
            <a:ext cx="8905205" cy="4461040"/>
          </a:xfrm>
        </p:spPr>
        <p:txBody>
          <a:bodyPr/>
          <a:lstStyle/>
          <a:p>
            <a:pPr marL="0" indent="0">
              <a:buNone/>
            </a:pPr>
            <a:r>
              <a:rPr lang="it-IT" dirty="0" err="1">
                <a:solidFill>
                  <a:schemeClr val="tx2"/>
                </a:solidFill>
              </a:rPr>
              <a:t>Question</a:t>
            </a:r>
            <a:r>
              <a:rPr lang="it-IT" dirty="0"/>
              <a:t>: </a:t>
            </a:r>
            <a:r>
              <a:rPr lang="en-GB" dirty="0">
                <a:solidFill>
                  <a:schemeClr val="accent1"/>
                </a:solidFill>
              </a:rPr>
              <a:t>Does the mortgage grant the right to demand an auction or other form of forced sale of the mortgaged property?</a:t>
            </a: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</a:rPr>
              <a:t>Result</a:t>
            </a:r>
            <a:r>
              <a:rPr lang="en-GB" dirty="0">
                <a:solidFill>
                  <a:schemeClr val="accent1"/>
                </a:solidFill>
              </a:rPr>
              <a:t>: YES - 56% </a:t>
            </a:r>
            <a:r>
              <a:rPr lang="en-GB" dirty="0">
                <a:solidFill>
                  <a:schemeClr val="tx2"/>
                </a:solidFill>
              </a:rPr>
              <a:t>Spain + Estonia + Finland + Italy Libro </a:t>
            </a:r>
            <a:r>
              <a:rPr lang="en-GB" dirty="0" err="1">
                <a:solidFill>
                  <a:schemeClr val="tx2"/>
                </a:solidFill>
              </a:rPr>
              <a:t>Fondiario</a:t>
            </a:r>
            <a:r>
              <a:rPr lang="en-GB" dirty="0">
                <a:solidFill>
                  <a:schemeClr val="tx2"/>
                </a:solidFill>
              </a:rPr>
              <a:t> + Sweden</a:t>
            </a:r>
          </a:p>
          <a:p>
            <a:pPr marL="0" indent="809625">
              <a:buNone/>
            </a:pPr>
            <a:r>
              <a:rPr lang="en-GB" dirty="0">
                <a:solidFill>
                  <a:schemeClr val="accent1"/>
                </a:solidFill>
              </a:rPr>
              <a:t>NO – 22% </a:t>
            </a:r>
            <a:r>
              <a:rPr lang="en-GB" dirty="0">
                <a:solidFill>
                  <a:schemeClr val="tx2"/>
                </a:solidFill>
              </a:rPr>
              <a:t>Netherlands + Portugal</a:t>
            </a:r>
          </a:p>
          <a:p>
            <a:pPr marL="811213" indent="0">
              <a:buNone/>
            </a:pPr>
            <a:r>
              <a:rPr lang="en-GB" sz="1000" dirty="0">
                <a:solidFill>
                  <a:schemeClr val="accent1"/>
                </a:solidFill>
              </a:rPr>
              <a:t>[Not answered – 22 % </a:t>
            </a:r>
            <a:r>
              <a:rPr lang="en-GB" sz="1000" dirty="0">
                <a:solidFill>
                  <a:schemeClr val="tx2"/>
                </a:solidFill>
              </a:rPr>
              <a:t>Malta + Italy </a:t>
            </a:r>
            <a:r>
              <a:rPr lang="en-GB" sz="1000" dirty="0" err="1">
                <a:solidFill>
                  <a:schemeClr val="tx2"/>
                </a:solidFill>
              </a:rPr>
              <a:t>Agenzia</a:t>
            </a:r>
            <a:r>
              <a:rPr lang="en-GB" sz="1000" dirty="0">
                <a:solidFill>
                  <a:schemeClr val="tx2"/>
                </a:solidFill>
              </a:rPr>
              <a:t> </a:t>
            </a:r>
            <a:r>
              <a:rPr lang="en-GB" sz="1000" dirty="0" err="1">
                <a:solidFill>
                  <a:schemeClr val="tx2"/>
                </a:solidFill>
              </a:rPr>
              <a:t>delle</a:t>
            </a:r>
            <a:r>
              <a:rPr lang="en-GB" sz="1000" dirty="0">
                <a:solidFill>
                  <a:schemeClr val="tx2"/>
                </a:solidFill>
              </a:rPr>
              <a:t> </a:t>
            </a:r>
            <a:r>
              <a:rPr lang="en-GB" sz="1000" dirty="0" err="1">
                <a:solidFill>
                  <a:schemeClr val="tx2"/>
                </a:solidFill>
              </a:rPr>
              <a:t>Entrate</a:t>
            </a:r>
            <a:r>
              <a:rPr lang="en-GB" sz="1000" dirty="0">
                <a:solidFill>
                  <a:schemeClr val="accent1"/>
                </a:solidFill>
              </a:rPr>
              <a:t>]</a:t>
            </a: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5E4E057-8F2F-4A16-9688-D964B3F6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F0A7-7807-402D-9497-4D1880BD210F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53E1B660-B388-4BA9-AB95-B26292180C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2273687"/>
              </p:ext>
            </p:extLst>
          </p:nvPr>
        </p:nvGraphicFramePr>
        <p:xfrm>
          <a:off x="1984215" y="4012455"/>
          <a:ext cx="5982905" cy="271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598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B80443-4586-4766-86BA-91A4D8F22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2487"/>
          </a:xfrm>
        </p:spPr>
        <p:txBody>
          <a:bodyPr/>
          <a:lstStyle/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Preliminary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results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- FORMANTS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6ECE9C-5FA9-4D27-97A1-BF8636DB8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80323"/>
            <a:ext cx="8905205" cy="4461040"/>
          </a:xfrm>
        </p:spPr>
        <p:txBody>
          <a:bodyPr/>
          <a:lstStyle/>
          <a:p>
            <a:pPr marL="0" indent="0">
              <a:buNone/>
            </a:pP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Question</a:t>
            </a:r>
            <a:r>
              <a:rPr lang="it-IT" dirty="0"/>
              <a:t>: </a:t>
            </a:r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Does the mortgage grant the right to demand an auction or other form of forced sale of the mortgaged property?</a:t>
            </a:r>
            <a:endParaRPr lang="en-GB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Formants</a:t>
            </a:r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: Legislative – 71% </a:t>
            </a:r>
            <a:r>
              <a:rPr lang="en-GB" dirty="0">
                <a:solidFill>
                  <a:schemeClr val="tx2"/>
                </a:solidFill>
              </a:rPr>
              <a:t>most of countries</a:t>
            </a:r>
          </a:p>
          <a:p>
            <a:pPr marL="1073150" indent="0">
              <a:buNone/>
            </a:pPr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Legislative + Judicial + Doctrinal – 29% </a:t>
            </a:r>
            <a:r>
              <a:rPr lang="en-GB" dirty="0">
                <a:solidFill>
                  <a:schemeClr val="tx2"/>
                </a:solidFill>
              </a:rPr>
              <a:t>Spain</a:t>
            </a: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5E4E057-8F2F-4A16-9688-D964B3F6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F0A7-7807-402D-9497-4D1880BD210F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53E1B660-B388-4BA9-AB95-B26292180C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0365453"/>
              </p:ext>
            </p:extLst>
          </p:nvPr>
        </p:nvGraphicFramePr>
        <p:xfrm>
          <a:off x="1984215" y="3536950"/>
          <a:ext cx="5982905" cy="271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6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B80443-4586-4766-86BA-91A4D8F22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2487"/>
          </a:xfrm>
        </p:spPr>
        <p:txBody>
          <a:bodyPr/>
          <a:lstStyle/>
          <a:p>
            <a:r>
              <a:rPr lang="it-IT" dirty="0"/>
              <a:t>Preliminary </a:t>
            </a:r>
            <a:r>
              <a:rPr lang="it-IT" dirty="0" err="1"/>
              <a:t>results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6ECE9C-5FA9-4D27-97A1-BF8636DB8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80323"/>
            <a:ext cx="8905205" cy="4461040"/>
          </a:xfrm>
        </p:spPr>
        <p:txBody>
          <a:bodyPr/>
          <a:lstStyle/>
          <a:p>
            <a:pPr marL="0" indent="0">
              <a:buNone/>
            </a:pPr>
            <a:r>
              <a:rPr lang="it-IT" dirty="0" err="1">
                <a:solidFill>
                  <a:schemeClr val="tx2"/>
                </a:solidFill>
              </a:rPr>
              <a:t>Question</a:t>
            </a:r>
            <a:r>
              <a:rPr lang="it-IT" dirty="0"/>
              <a:t>: </a:t>
            </a:r>
            <a:r>
              <a:rPr lang="en-GB" dirty="0">
                <a:solidFill>
                  <a:schemeClr val="accent1"/>
                </a:solidFill>
              </a:rPr>
              <a:t>Does the mortgage provide the mortgagee with the authority to reclaim the mortgaged property?</a:t>
            </a:r>
            <a:endParaRPr lang="en-GB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</a:rPr>
              <a:t>Result</a:t>
            </a:r>
            <a:r>
              <a:rPr lang="en-GB" dirty="0">
                <a:solidFill>
                  <a:schemeClr val="accent1"/>
                </a:solidFill>
              </a:rPr>
              <a:t>: YES - 11% </a:t>
            </a:r>
            <a:r>
              <a:rPr lang="en-GB" dirty="0">
                <a:solidFill>
                  <a:schemeClr val="tx2"/>
                </a:solidFill>
              </a:rPr>
              <a:t>Netherlands</a:t>
            </a:r>
          </a:p>
          <a:p>
            <a:pPr marL="0" indent="809625">
              <a:buNone/>
            </a:pPr>
            <a:r>
              <a:rPr lang="en-GB" dirty="0">
                <a:solidFill>
                  <a:schemeClr val="accent1"/>
                </a:solidFill>
              </a:rPr>
              <a:t>NO – 56% </a:t>
            </a:r>
            <a:r>
              <a:rPr lang="en-GB" dirty="0">
                <a:solidFill>
                  <a:schemeClr val="tx2"/>
                </a:solidFill>
              </a:rPr>
              <a:t>Spain + Finland + Italy Libro </a:t>
            </a:r>
            <a:r>
              <a:rPr lang="en-GB" dirty="0" err="1">
                <a:solidFill>
                  <a:schemeClr val="tx2"/>
                </a:solidFill>
              </a:rPr>
              <a:t>Fondiario</a:t>
            </a:r>
            <a:r>
              <a:rPr lang="en-GB" dirty="0">
                <a:solidFill>
                  <a:schemeClr val="tx2"/>
                </a:solidFill>
              </a:rPr>
              <a:t> + Sweden + Portugal</a:t>
            </a:r>
          </a:p>
          <a:p>
            <a:pPr marL="811213" indent="0">
              <a:buNone/>
            </a:pPr>
            <a:r>
              <a:rPr lang="en-GB" sz="1000" dirty="0">
                <a:solidFill>
                  <a:schemeClr val="accent1"/>
                </a:solidFill>
              </a:rPr>
              <a:t>[Not answered – 33 % </a:t>
            </a:r>
            <a:r>
              <a:rPr lang="en-GB" sz="1000" dirty="0">
                <a:solidFill>
                  <a:schemeClr val="tx2"/>
                </a:solidFill>
              </a:rPr>
              <a:t>Malta + Italy </a:t>
            </a:r>
            <a:r>
              <a:rPr lang="en-GB" sz="1000" dirty="0" err="1">
                <a:solidFill>
                  <a:schemeClr val="tx2"/>
                </a:solidFill>
              </a:rPr>
              <a:t>Agenzia</a:t>
            </a:r>
            <a:r>
              <a:rPr lang="en-GB" sz="1000" dirty="0">
                <a:solidFill>
                  <a:schemeClr val="tx2"/>
                </a:solidFill>
              </a:rPr>
              <a:t> </a:t>
            </a:r>
            <a:r>
              <a:rPr lang="en-GB" sz="1000" dirty="0" err="1">
                <a:solidFill>
                  <a:schemeClr val="tx2"/>
                </a:solidFill>
              </a:rPr>
              <a:t>delle</a:t>
            </a:r>
            <a:r>
              <a:rPr lang="en-GB" sz="1000" dirty="0">
                <a:solidFill>
                  <a:schemeClr val="tx2"/>
                </a:solidFill>
              </a:rPr>
              <a:t> </a:t>
            </a:r>
            <a:r>
              <a:rPr lang="en-GB" sz="1000" dirty="0" err="1">
                <a:solidFill>
                  <a:schemeClr val="tx2"/>
                </a:solidFill>
              </a:rPr>
              <a:t>Entrate</a:t>
            </a:r>
            <a:r>
              <a:rPr lang="en-GB" sz="1000" dirty="0">
                <a:solidFill>
                  <a:schemeClr val="tx2"/>
                </a:solidFill>
              </a:rPr>
              <a:t> + Estonia</a:t>
            </a:r>
            <a:r>
              <a:rPr lang="en-GB" sz="1000" dirty="0">
                <a:solidFill>
                  <a:schemeClr val="accent1"/>
                </a:solidFill>
              </a:rPr>
              <a:t>]</a:t>
            </a: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5E4E057-8F2F-4A16-9688-D964B3F6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F0A7-7807-402D-9497-4D1880BD210F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53E1B660-B388-4BA9-AB95-B26292180C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3480804"/>
              </p:ext>
            </p:extLst>
          </p:nvPr>
        </p:nvGraphicFramePr>
        <p:xfrm>
          <a:off x="2609462" y="4012455"/>
          <a:ext cx="5357658" cy="271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000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B80443-4586-4766-86BA-91A4D8F22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2487"/>
          </a:xfrm>
        </p:spPr>
        <p:txBody>
          <a:bodyPr/>
          <a:lstStyle/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Preliminary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results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- FORMANTS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6ECE9C-5FA9-4D27-97A1-BF8636DB8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80323"/>
            <a:ext cx="8905205" cy="4461040"/>
          </a:xfrm>
        </p:spPr>
        <p:txBody>
          <a:bodyPr/>
          <a:lstStyle/>
          <a:p>
            <a:pPr marL="0" indent="0">
              <a:buNone/>
            </a:pP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Question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it-IT" dirty="0"/>
              <a:t> </a:t>
            </a:r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Does the mortgage provide the mortgagee with the authority to reclaim the mortgaged property?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Result: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Legislative – 75% </a:t>
            </a:r>
          </a:p>
          <a:p>
            <a:pPr marL="0" indent="804863">
              <a:buNone/>
            </a:pPr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Legislative + Judicial 12% </a:t>
            </a:r>
            <a:r>
              <a:rPr lang="en-GB" dirty="0">
                <a:solidFill>
                  <a:schemeClr val="tx2"/>
                </a:solidFill>
              </a:rPr>
              <a:t>Spain</a:t>
            </a:r>
          </a:p>
          <a:p>
            <a:pPr marL="0" indent="804863">
              <a:buNone/>
            </a:pPr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Other – 13% </a:t>
            </a:r>
            <a:r>
              <a:rPr lang="en-GB" dirty="0">
                <a:solidFill>
                  <a:schemeClr val="tx2"/>
                </a:solidFill>
              </a:rPr>
              <a:t>Finland [a court decision is needed]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5E4E057-8F2F-4A16-9688-D964B3F6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F0A7-7807-402D-9497-4D1880BD210F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53E1B660-B388-4BA9-AB95-B26292180C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8668018"/>
              </p:ext>
            </p:extLst>
          </p:nvPr>
        </p:nvGraphicFramePr>
        <p:xfrm>
          <a:off x="1253463" y="3810843"/>
          <a:ext cx="7444409" cy="271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27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B80443-4586-4766-86BA-91A4D8F22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2487"/>
          </a:xfrm>
        </p:spPr>
        <p:txBody>
          <a:bodyPr/>
          <a:lstStyle/>
          <a:p>
            <a:r>
              <a:rPr lang="it-IT" dirty="0"/>
              <a:t>Preliminary </a:t>
            </a:r>
            <a:r>
              <a:rPr lang="it-IT" dirty="0" err="1"/>
              <a:t>results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6ECE9C-5FA9-4D27-97A1-BF8636DB8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80323"/>
            <a:ext cx="8905205" cy="4461040"/>
          </a:xfrm>
        </p:spPr>
        <p:txBody>
          <a:bodyPr/>
          <a:lstStyle/>
          <a:p>
            <a:pPr marL="0" indent="0">
              <a:buNone/>
            </a:pPr>
            <a:r>
              <a:rPr lang="it-IT" dirty="0" err="1">
                <a:solidFill>
                  <a:schemeClr val="tx2"/>
                </a:solidFill>
              </a:rPr>
              <a:t>Question</a:t>
            </a:r>
            <a:r>
              <a:rPr lang="it-IT" dirty="0"/>
              <a:t>: </a:t>
            </a:r>
            <a:r>
              <a:rPr lang="en-GB" dirty="0">
                <a:solidFill>
                  <a:schemeClr val="accent1"/>
                </a:solidFill>
              </a:rPr>
              <a:t>Does the mortgage restrict the mortgagor from transferring the property while it is encumbered by the mortgage?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</a:rPr>
              <a:t>Result</a:t>
            </a:r>
            <a:r>
              <a:rPr lang="en-GB" dirty="0">
                <a:solidFill>
                  <a:schemeClr val="accent1"/>
                </a:solidFill>
              </a:rPr>
              <a:t>: YES - 11% </a:t>
            </a:r>
            <a:r>
              <a:rPr lang="en-GB" dirty="0">
                <a:solidFill>
                  <a:schemeClr val="tx2"/>
                </a:solidFill>
              </a:rPr>
              <a:t>Netherlands</a:t>
            </a:r>
          </a:p>
          <a:p>
            <a:pPr marL="0" indent="809625">
              <a:buNone/>
            </a:pPr>
            <a:r>
              <a:rPr lang="en-GB" dirty="0">
                <a:solidFill>
                  <a:schemeClr val="accent1"/>
                </a:solidFill>
              </a:rPr>
              <a:t>NO – 78%</a:t>
            </a:r>
            <a:endParaRPr lang="en-GB" dirty="0">
              <a:solidFill>
                <a:schemeClr val="tx2"/>
              </a:solidFill>
            </a:endParaRPr>
          </a:p>
          <a:p>
            <a:pPr marL="811213" indent="0">
              <a:buNone/>
            </a:pPr>
            <a:r>
              <a:rPr lang="en-GB" sz="1000" dirty="0">
                <a:solidFill>
                  <a:schemeClr val="accent1"/>
                </a:solidFill>
              </a:rPr>
              <a:t>[Not answered – 11 % </a:t>
            </a:r>
            <a:r>
              <a:rPr lang="en-GB" sz="1000" dirty="0">
                <a:solidFill>
                  <a:schemeClr val="tx2"/>
                </a:solidFill>
              </a:rPr>
              <a:t>Malta</a:t>
            </a:r>
            <a:r>
              <a:rPr lang="en-GB" sz="1000" dirty="0">
                <a:solidFill>
                  <a:schemeClr val="accent1"/>
                </a:solidFill>
              </a:rPr>
              <a:t>]</a:t>
            </a: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5E4E057-8F2F-4A16-9688-D964B3F6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F0A7-7807-402D-9497-4D1880BD210F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53E1B660-B388-4BA9-AB95-B26292180C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6766662"/>
              </p:ext>
            </p:extLst>
          </p:nvPr>
        </p:nvGraphicFramePr>
        <p:xfrm>
          <a:off x="1427583" y="3359019"/>
          <a:ext cx="7371183" cy="2970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677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28F56-9F07-4411-677B-F167D486F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675" y="247172"/>
            <a:ext cx="8596668" cy="705079"/>
          </a:xfrm>
        </p:spPr>
        <p:txBody>
          <a:bodyPr/>
          <a:lstStyle/>
          <a:p>
            <a:r>
              <a:rPr lang="es-ES" dirty="0"/>
              <a:t>General info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6AE38DC-2FB1-4B61-BD55-D15A95288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693" y="3704533"/>
            <a:ext cx="8527051" cy="2725501"/>
          </a:xfrm>
          <a:noFill/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F8797690-A53E-48D3-8256-2A7EA1AB88DE}"/>
              </a:ext>
            </a:extLst>
          </p:cNvPr>
          <p:cNvSpPr/>
          <p:nvPr/>
        </p:nvSpPr>
        <p:spPr>
          <a:xfrm>
            <a:off x="572675" y="5769568"/>
            <a:ext cx="2085042" cy="70507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A610A34D-DB77-46A7-953F-0D688B248F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8200929"/>
              </p:ext>
            </p:extLst>
          </p:nvPr>
        </p:nvGraphicFramePr>
        <p:xfrm>
          <a:off x="607484" y="1088432"/>
          <a:ext cx="8527051" cy="2616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416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B80443-4586-4766-86BA-91A4D8F22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2487"/>
          </a:xfrm>
        </p:spPr>
        <p:txBody>
          <a:bodyPr/>
          <a:lstStyle/>
          <a:p>
            <a:r>
              <a:rPr lang="it-IT" dirty="0"/>
              <a:t>Preliminary </a:t>
            </a:r>
            <a:r>
              <a:rPr lang="it-IT" dirty="0" err="1"/>
              <a:t>results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6ECE9C-5FA9-4D27-97A1-BF8636DB8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80323"/>
            <a:ext cx="8905205" cy="4461040"/>
          </a:xfrm>
        </p:spPr>
        <p:txBody>
          <a:bodyPr/>
          <a:lstStyle/>
          <a:p>
            <a:pPr marL="0" indent="0">
              <a:buNone/>
            </a:pPr>
            <a:r>
              <a:rPr lang="it-IT" dirty="0" err="1">
                <a:solidFill>
                  <a:schemeClr val="tx2"/>
                </a:solidFill>
              </a:rPr>
              <a:t>Question</a:t>
            </a:r>
            <a:r>
              <a:rPr lang="it-IT" dirty="0"/>
              <a:t>: </a:t>
            </a:r>
            <a:r>
              <a:rPr lang="en-GB" dirty="0">
                <a:solidFill>
                  <a:schemeClr val="accent1"/>
                </a:solidFill>
              </a:rPr>
              <a:t>Can another mortgage be registered after this one has been established?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</a:rPr>
              <a:t>Result</a:t>
            </a:r>
            <a:r>
              <a:rPr lang="en-GB" dirty="0">
                <a:solidFill>
                  <a:schemeClr val="accent1"/>
                </a:solidFill>
              </a:rPr>
              <a:t>: YES - 67% </a:t>
            </a:r>
          </a:p>
          <a:p>
            <a:pPr marL="0" indent="809625">
              <a:buNone/>
            </a:pPr>
            <a:r>
              <a:rPr lang="en-GB" sz="1000" dirty="0">
                <a:solidFill>
                  <a:schemeClr val="accent1"/>
                </a:solidFill>
              </a:rPr>
              <a:t>[Not answered – 33 % </a:t>
            </a:r>
            <a:r>
              <a:rPr lang="en-GB" sz="1000" dirty="0">
                <a:solidFill>
                  <a:schemeClr val="tx2"/>
                </a:solidFill>
              </a:rPr>
              <a:t>Estonia + Malta + Italy </a:t>
            </a:r>
            <a:r>
              <a:rPr lang="en-GB" sz="1000" dirty="0" err="1">
                <a:solidFill>
                  <a:schemeClr val="tx2"/>
                </a:solidFill>
              </a:rPr>
              <a:t>Agenzia</a:t>
            </a:r>
            <a:r>
              <a:rPr lang="en-GB" sz="1000" dirty="0">
                <a:solidFill>
                  <a:schemeClr val="tx2"/>
                </a:solidFill>
              </a:rPr>
              <a:t> </a:t>
            </a:r>
            <a:r>
              <a:rPr lang="en-GB" sz="1000" dirty="0" err="1">
                <a:solidFill>
                  <a:schemeClr val="tx2"/>
                </a:solidFill>
              </a:rPr>
              <a:t>delle</a:t>
            </a:r>
            <a:r>
              <a:rPr lang="en-GB" sz="1000" dirty="0">
                <a:solidFill>
                  <a:schemeClr val="tx2"/>
                </a:solidFill>
              </a:rPr>
              <a:t> </a:t>
            </a:r>
            <a:r>
              <a:rPr lang="en-GB" sz="1000" dirty="0" err="1">
                <a:solidFill>
                  <a:schemeClr val="tx2"/>
                </a:solidFill>
              </a:rPr>
              <a:t>Entrate</a:t>
            </a:r>
            <a:r>
              <a:rPr lang="en-GB" sz="1000" dirty="0">
                <a:solidFill>
                  <a:schemeClr val="accent1"/>
                </a:solidFill>
              </a:rPr>
              <a:t>]</a:t>
            </a: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5E4E057-8F2F-4A16-9688-D964B3F6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F0A7-7807-402D-9497-4D1880BD210F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53E1B660-B388-4BA9-AB95-B26292180C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5806953"/>
              </p:ext>
            </p:extLst>
          </p:nvPr>
        </p:nvGraphicFramePr>
        <p:xfrm>
          <a:off x="677333" y="2817845"/>
          <a:ext cx="8727924" cy="3430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127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B80443-4586-4766-86BA-91A4D8F22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2487"/>
          </a:xfrm>
        </p:spPr>
        <p:txBody>
          <a:bodyPr/>
          <a:lstStyle/>
          <a:p>
            <a:r>
              <a:rPr lang="it-IT" dirty="0"/>
              <a:t>Preliminary </a:t>
            </a:r>
            <a:r>
              <a:rPr lang="it-IT" dirty="0" err="1"/>
              <a:t>results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6ECE9C-5FA9-4D27-97A1-BF8636DB8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80323"/>
            <a:ext cx="8905205" cy="4461040"/>
          </a:xfrm>
        </p:spPr>
        <p:txBody>
          <a:bodyPr/>
          <a:lstStyle/>
          <a:p>
            <a:pPr marL="0" indent="0">
              <a:buNone/>
            </a:pPr>
            <a:r>
              <a:rPr lang="it-IT" dirty="0" err="1">
                <a:solidFill>
                  <a:schemeClr val="tx2"/>
                </a:solidFill>
              </a:rPr>
              <a:t>Question</a:t>
            </a:r>
            <a:r>
              <a:rPr lang="it-IT" dirty="0"/>
              <a:t>: </a:t>
            </a:r>
            <a:r>
              <a:rPr lang="en-GB" dirty="0">
                <a:solidFill>
                  <a:schemeClr val="accent1"/>
                </a:solidFill>
              </a:rPr>
              <a:t>Can additional encumbrances be registered after this mortgage?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</a:rPr>
              <a:t>Result</a:t>
            </a:r>
            <a:r>
              <a:rPr lang="en-GB" dirty="0">
                <a:solidFill>
                  <a:schemeClr val="accent1"/>
                </a:solidFill>
              </a:rPr>
              <a:t>: YES – 45% </a:t>
            </a:r>
            <a:r>
              <a:rPr lang="en-GB" dirty="0">
                <a:solidFill>
                  <a:schemeClr val="tx2"/>
                </a:solidFill>
              </a:rPr>
              <a:t>Spain + Finland + Italy Libro </a:t>
            </a:r>
            <a:r>
              <a:rPr lang="en-GB" dirty="0" err="1">
                <a:solidFill>
                  <a:schemeClr val="tx2"/>
                </a:solidFill>
              </a:rPr>
              <a:t>Fondiario</a:t>
            </a:r>
            <a:r>
              <a:rPr lang="en-GB" dirty="0">
                <a:solidFill>
                  <a:schemeClr val="tx2"/>
                </a:solidFill>
              </a:rPr>
              <a:t> + Sweden</a:t>
            </a:r>
            <a:endParaRPr lang="en-GB" dirty="0">
              <a:solidFill>
                <a:schemeClr val="accent1"/>
              </a:solidFill>
            </a:endParaRPr>
          </a:p>
          <a:p>
            <a:pPr marL="0" indent="809625">
              <a:buNone/>
            </a:pPr>
            <a:r>
              <a:rPr lang="en-GB" dirty="0">
                <a:solidFill>
                  <a:schemeClr val="accent1"/>
                </a:solidFill>
              </a:rPr>
              <a:t>NO – 22% </a:t>
            </a:r>
            <a:r>
              <a:rPr lang="en-GB" dirty="0">
                <a:solidFill>
                  <a:schemeClr val="tx2"/>
                </a:solidFill>
              </a:rPr>
              <a:t>Netherlands + Portugal</a:t>
            </a:r>
          </a:p>
          <a:p>
            <a:pPr marL="0" indent="809625">
              <a:buNone/>
            </a:pPr>
            <a:r>
              <a:rPr lang="en-GB" sz="1000" dirty="0">
                <a:solidFill>
                  <a:schemeClr val="accent1"/>
                </a:solidFill>
              </a:rPr>
              <a:t>[Not answered – 33 % </a:t>
            </a:r>
            <a:r>
              <a:rPr lang="en-GB" sz="1000" dirty="0">
                <a:solidFill>
                  <a:schemeClr val="tx2"/>
                </a:solidFill>
              </a:rPr>
              <a:t>Estonia + Malta + Italy </a:t>
            </a:r>
            <a:r>
              <a:rPr lang="en-GB" sz="1000" dirty="0" err="1">
                <a:solidFill>
                  <a:schemeClr val="tx2"/>
                </a:solidFill>
              </a:rPr>
              <a:t>Agenzia</a:t>
            </a:r>
            <a:r>
              <a:rPr lang="en-GB" sz="1000" dirty="0">
                <a:solidFill>
                  <a:schemeClr val="tx2"/>
                </a:solidFill>
              </a:rPr>
              <a:t> </a:t>
            </a:r>
            <a:r>
              <a:rPr lang="en-GB" sz="1000" dirty="0" err="1">
                <a:solidFill>
                  <a:schemeClr val="tx2"/>
                </a:solidFill>
              </a:rPr>
              <a:t>delle</a:t>
            </a:r>
            <a:r>
              <a:rPr lang="en-GB" sz="1000" dirty="0">
                <a:solidFill>
                  <a:schemeClr val="tx2"/>
                </a:solidFill>
              </a:rPr>
              <a:t> </a:t>
            </a:r>
            <a:r>
              <a:rPr lang="en-GB" sz="1000" dirty="0" err="1">
                <a:solidFill>
                  <a:schemeClr val="tx2"/>
                </a:solidFill>
              </a:rPr>
              <a:t>Entrate</a:t>
            </a:r>
            <a:r>
              <a:rPr lang="en-GB" sz="1000" dirty="0">
                <a:solidFill>
                  <a:schemeClr val="accent1"/>
                </a:solidFill>
              </a:rPr>
              <a:t>]</a:t>
            </a: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5E4E057-8F2F-4A16-9688-D964B3F6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F0A7-7807-402D-9497-4D1880BD210F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53E1B660-B388-4BA9-AB95-B26292180C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0108283"/>
              </p:ext>
            </p:extLst>
          </p:nvPr>
        </p:nvGraphicFramePr>
        <p:xfrm>
          <a:off x="1052146" y="3132309"/>
          <a:ext cx="7847044" cy="3197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930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B80443-4586-4766-86BA-91A4D8F22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2487"/>
          </a:xfrm>
        </p:spPr>
        <p:txBody>
          <a:bodyPr/>
          <a:lstStyle/>
          <a:p>
            <a:r>
              <a:rPr lang="it-IT" dirty="0"/>
              <a:t>Preliminary </a:t>
            </a:r>
            <a:r>
              <a:rPr lang="it-IT" dirty="0" err="1"/>
              <a:t>results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6ECE9C-5FA9-4D27-97A1-BF8636DB8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80323"/>
            <a:ext cx="8905205" cy="4461040"/>
          </a:xfrm>
        </p:spPr>
        <p:txBody>
          <a:bodyPr/>
          <a:lstStyle/>
          <a:p>
            <a:pPr marL="0" indent="0">
              <a:buNone/>
            </a:pPr>
            <a:r>
              <a:rPr lang="it-IT" dirty="0" err="1">
                <a:solidFill>
                  <a:schemeClr val="tx2"/>
                </a:solidFill>
              </a:rPr>
              <a:t>Question</a:t>
            </a:r>
            <a:r>
              <a:rPr lang="it-IT" dirty="0"/>
              <a:t>: </a:t>
            </a:r>
            <a:r>
              <a:rPr lang="en-GB" dirty="0">
                <a:solidFill>
                  <a:schemeClr val="accent1"/>
                </a:solidFill>
              </a:rPr>
              <a:t>Does mortgage result in a temporary registration?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</a:rPr>
              <a:t>Result</a:t>
            </a:r>
            <a:r>
              <a:rPr lang="en-GB" dirty="0">
                <a:solidFill>
                  <a:schemeClr val="accent1"/>
                </a:solidFill>
              </a:rPr>
              <a:t>: YES – 45% </a:t>
            </a:r>
            <a:r>
              <a:rPr lang="en-GB" sz="1600" dirty="0">
                <a:solidFill>
                  <a:schemeClr val="tx2"/>
                </a:solidFill>
              </a:rPr>
              <a:t>Netherlands + Italy </a:t>
            </a:r>
            <a:r>
              <a:rPr lang="en-GB" sz="1600" dirty="0" err="1">
                <a:solidFill>
                  <a:schemeClr val="tx2"/>
                </a:solidFill>
              </a:rPr>
              <a:t>Agenzia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delle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Entrate</a:t>
            </a:r>
            <a:r>
              <a:rPr lang="en-GB" sz="1600" dirty="0">
                <a:solidFill>
                  <a:schemeClr val="tx2"/>
                </a:solidFill>
              </a:rPr>
              <a:t> + Italy Libro </a:t>
            </a:r>
            <a:r>
              <a:rPr lang="en-GB" sz="1600" dirty="0" err="1">
                <a:solidFill>
                  <a:schemeClr val="tx2"/>
                </a:solidFill>
              </a:rPr>
              <a:t>Fondiario</a:t>
            </a:r>
            <a:r>
              <a:rPr lang="en-GB" sz="1600" dirty="0">
                <a:solidFill>
                  <a:schemeClr val="tx2"/>
                </a:solidFill>
              </a:rPr>
              <a:t> + Portugal</a:t>
            </a:r>
            <a:endParaRPr lang="en-GB" sz="1600" dirty="0">
              <a:solidFill>
                <a:schemeClr val="accent1"/>
              </a:solidFill>
            </a:endParaRPr>
          </a:p>
          <a:p>
            <a:pPr marL="0" indent="809625">
              <a:buNone/>
            </a:pPr>
            <a:r>
              <a:rPr lang="en-GB" dirty="0">
                <a:solidFill>
                  <a:schemeClr val="accent1"/>
                </a:solidFill>
              </a:rPr>
              <a:t>NO – 33% </a:t>
            </a:r>
            <a:r>
              <a:rPr lang="en-GB" dirty="0">
                <a:solidFill>
                  <a:schemeClr val="tx2"/>
                </a:solidFill>
              </a:rPr>
              <a:t>Estonia + Finland + Sweden</a:t>
            </a:r>
          </a:p>
          <a:p>
            <a:pPr marL="0" indent="809625">
              <a:buNone/>
            </a:pPr>
            <a:r>
              <a:rPr lang="en-GB" sz="1000" dirty="0">
                <a:solidFill>
                  <a:schemeClr val="accent1"/>
                </a:solidFill>
              </a:rPr>
              <a:t>[Not answered – 22% </a:t>
            </a:r>
            <a:r>
              <a:rPr lang="en-GB" sz="1000" dirty="0">
                <a:solidFill>
                  <a:schemeClr val="tx2"/>
                </a:solidFill>
              </a:rPr>
              <a:t>Spain + Malta</a:t>
            </a:r>
            <a:r>
              <a:rPr lang="en-GB" sz="1000" dirty="0">
                <a:solidFill>
                  <a:schemeClr val="accent1"/>
                </a:solidFill>
              </a:rPr>
              <a:t>]</a:t>
            </a: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5E4E057-8F2F-4A16-9688-D964B3F6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F0A7-7807-402D-9497-4D1880BD210F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53E1B660-B388-4BA9-AB95-B26292180C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4308901"/>
              </p:ext>
            </p:extLst>
          </p:nvPr>
        </p:nvGraphicFramePr>
        <p:xfrm>
          <a:off x="1502229" y="3247053"/>
          <a:ext cx="7081934" cy="3001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518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B80443-4586-4766-86BA-91A4D8F22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2487"/>
          </a:xfrm>
        </p:spPr>
        <p:txBody>
          <a:bodyPr/>
          <a:lstStyle/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Preliminary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results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- FORMANTS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6ECE9C-5FA9-4D27-97A1-BF8636DB8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80323"/>
            <a:ext cx="8905205" cy="4461040"/>
          </a:xfrm>
        </p:spPr>
        <p:txBody>
          <a:bodyPr/>
          <a:lstStyle/>
          <a:p>
            <a:pPr marL="0" indent="0">
              <a:buNone/>
            </a:pP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Question</a:t>
            </a:r>
            <a:r>
              <a:rPr lang="it-IT" dirty="0"/>
              <a:t>: </a:t>
            </a:r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Does mortgage result in a temporary registration?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Formants: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Legislative – 86%</a:t>
            </a:r>
            <a:endParaRPr lang="en-GB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1076325" indent="0">
              <a:buNone/>
            </a:pPr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Other – 14% </a:t>
            </a:r>
            <a:r>
              <a:rPr lang="en-GB" dirty="0">
                <a:solidFill>
                  <a:schemeClr val="tx2"/>
                </a:solidFill>
              </a:rPr>
              <a:t>Netherlands [no explicit legislative formant]</a:t>
            </a: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5E4E057-8F2F-4A16-9688-D964B3F6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F0A7-7807-402D-9497-4D1880BD210F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53E1B660-B388-4BA9-AB95-B26292180C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1583558"/>
              </p:ext>
            </p:extLst>
          </p:nvPr>
        </p:nvGraphicFramePr>
        <p:xfrm>
          <a:off x="2451106" y="3078480"/>
          <a:ext cx="5357658" cy="3414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187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B80443-4586-4766-86BA-91A4D8F22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2487"/>
          </a:xfrm>
        </p:spPr>
        <p:txBody>
          <a:bodyPr/>
          <a:lstStyle/>
          <a:p>
            <a:r>
              <a:rPr lang="it-IT" dirty="0"/>
              <a:t>Preliminary </a:t>
            </a:r>
            <a:r>
              <a:rPr lang="it-IT" dirty="0" err="1"/>
              <a:t>results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6ECE9C-5FA9-4D27-97A1-BF8636DB8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80323"/>
            <a:ext cx="8905205" cy="446104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Question</a:t>
            </a:r>
            <a:r>
              <a:rPr lang="it-IT" dirty="0"/>
              <a:t>: </a:t>
            </a:r>
            <a:r>
              <a:rPr lang="en-GB" dirty="0">
                <a:solidFill>
                  <a:schemeClr val="accent1"/>
                </a:solidFill>
              </a:rPr>
              <a:t>Does the mortgage result in provisional registration?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</a:rPr>
              <a:t>Result</a:t>
            </a:r>
            <a:r>
              <a:rPr lang="en-GB" dirty="0">
                <a:solidFill>
                  <a:schemeClr val="accent1"/>
                </a:solidFill>
              </a:rPr>
              <a:t>: NO – 78% </a:t>
            </a:r>
          </a:p>
          <a:p>
            <a:pPr marL="0" indent="809625">
              <a:buNone/>
            </a:pPr>
            <a:r>
              <a:rPr lang="en-GB" sz="1000" dirty="0">
                <a:solidFill>
                  <a:schemeClr val="accent1"/>
                </a:solidFill>
              </a:rPr>
              <a:t>[Not answered – 22% </a:t>
            </a:r>
            <a:r>
              <a:rPr lang="en-GB" sz="1000" dirty="0">
                <a:solidFill>
                  <a:schemeClr val="tx2"/>
                </a:solidFill>
              </a:rPr>
              <a:t>Spain + Malta</a:t>
            </a:r>
            <a:r>
              <a:rPr lang="en-GB" sz="1000" dirty="0">
                <a:solidFill>
                  <a:schemeClr val="accent1"/>
                </a:solidFill>
              </a:rPr>
              <a:t>]</a:t>
            </a: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5E4E057-8F2F-4A16-9688-D964B3F6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F0A7-7807-402D-9497-4D1880BD210F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53E1B660-B388-4BA9-AB95-B26292180C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2998304"/>
              </p:ext>
            </p:extLst>
          </p:nvPr>
        </p:nvGraphicFramePr>
        <p:xfrm>
          <a:off x="1110342" y="2799184"/>
          <a:ext cx="7725747" cy="3449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171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85CC9A-42A7-45D4-9706-78EC0AF80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Comments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49AB34-0681-47D5-B366-7389B1DB2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42189"/>
            <a:ext cx="8596668" cy="4399174"/>
          </a:xfrm>
        </p:spPr>
        <p:txBody>
          <a:bodyPr/>
          <a:lstStyle/>
          <a:p>
            <a:r>
              <a:rPr lang="en-US" dirty="0"/>
              <a:t>Connection between the principle of collateral nature of the mortgage and the possibility to register a mortgage in </a:t>
            </a:r>
            <a:r>
              <a:rPr lang="en-US" dirty="0" err="1"/>
              <a:t>favour</a:t>
            </a:r>
            <a:r>
              <a:rPr lang="en-US" dirty="0"/>
              <a:t> of the proprietor </a:t>
            </a:r>
            <a:r>
              <a:rPr lang="it-IT" dirty="0"/>
              <a:t>of LR </a:t>
            </a:r>
            <a:r>
              <a:rPr lang="en-US" dirty="0"/>
              <a:t>Unit</a:t>
            </a:r>
          </a:p>
          <a:p>
            <a:pPr marL="0" indent="0">
              <a:buNone/>
            </a:pPr>
            <a:endParaRPr lang="it-IT" dirty="0"/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solidFill>
                  <a:schemeClr val="accent1"/>
                </a:solidFill>
              </a:rPr>
              <a:t>NO collateral nature</a:t>
            </a:r>
            <a:r>
              <a:rPr lang="en-GB" dirty="0"/>
              <a:t>: </a:t>
            </a:r>
            <a:r>
              <a:rPr lang="en-GB" b="1" dirty="0">
                <a:solidFill>
                  <a:schemeClr val="tx2"/>
                </a:solidFill>
              </a:rPr>
              <a:t>Estonia + Sweden </a:t>
            </a:r>
          </a:p>
          <a:p>
            <a:r>
              <a:rPr lang="en-GB" dirty="0">
                <a:solidFill>
                  <a:schemeClr val="accent1"/>
                </a:solidFill>
              </a:rPr>
              <a:t>Registration in favour of the proprietor</a:t>
            </a:r>
            <a:r>
              <a:rPr lang="en-GB" dirty="0"/>
              <a:t>: </a:t>
            </a:r>
            <a:r>
              <a:rPr lang="en-GB" b="1" dirty="0">
                <a:solidFill>
                  <a:schemeClr val="tx2"/>
                </a:solidFill>
              </a:rPr>
              <a:t>Estonia + Sweden (+ Finland)</a:t>
            </a:r>
          </a:p>
          <a:p>
            <a:pPr marL="0" indent="0">
              <a:buNone/>
            </a:pPr>
            <a:endParaRPr lang="en-GB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366C6D8-502F-4CB9-9584-7AB090B72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F0A7-7807-402D-9497-4D1880BD210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02C686BF-A127-4F1F-B45E-3A3BB0A67760}"/>
              </a:ext>
            </a:extLst>
          </p:cNvPr>
          <p:cNvSpPr/>
          <p:nvPr/>
        </p:nvSpPr>
        <p:spPr>
          <a:xfrm>
            <a:off x="4610099" y="2486739"/>
            <a:ext cx="533400" cy="952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umetto: ovale 5">
            <a:extLst>
              <a:ext uri="{FF2B5EF4-FFF2-40B4-BE49-F238E27FC236}">
                <a16:creationId xmlns:a16="http://schemas.microsoft.com/office/drawing/2014/main" id="{60E5E2E1-9E8E-44A2-BAAC-ED46B1BFE873}"/>
              </a:ext>
            </a:extLst>
          </p:cNvPr>
          <p:cNvSpPr/>
          <p:nvPr/>
        </p:nvSpPr>
        <p:spPr>
          <a:xfrm>
            <a:off x="5998530" y="2880723"/>
            <a:ext cx="2420441" cy="96105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But not a debt of a third party!</a:t>
            </a:r>
          </a:p>
        </p:txBody>
      </p:sp>
    </p:spTree>
    <p:extLst>
      <p:ext uri="{BB962C8B-B14F-4D97-AF65-F5344CB8AC3E}">
        <p14:creationId xmlns:p14="http://schemas.microsoft.com/office/powerpoint/2010/main" val="381810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85CC9A-42A7-45D4-9706-78EC0AF80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Comments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49AB34-0681-47D5-B366-7389B1DB2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640" y="1488613"/>
            <a:ext cx="8596668" cy="4529632"/>
          </a:xfrm>
        </p:spPr>
        <p:txBody>
          <a:bodyPr>
            <a:normAutofit lnSpcReduction="10000"/>
          </a:bodyPr>
          <a:lstStyle/>
          <a:p>
            <a:r>
              <a:rPr lang="it-IT" dirty="0"/>
              <a:t>Powers of </a:t>
            </a:r>
            <a:r>
              <a:rPr lang="en-US" dirty="0"/>
              <a:t>mortgagee</a:t>
            </a:r>
            <a:r>
              <a:rPr lang="it-IT" dirty="0"/>
              <a:t> + </a:t>
            </a:r>
            <a:r>
              <a:rPr lang="en-US" dirty="0"/>
              <a:t>subsequent</a:t>
            </a:r>
            <a:r>
              <a:rPr lang="it-IT" dirty="0"/>
              <a:t> </a:t>
            </a:r>
            <a:r>
              <a:rPr lang="en-US" dirty="0"/>
              <a:t>registrations</a:t>
            </a:r>
          </a:p>
          <a:p>
            <a:r>
              <a:rPr lang="en-GB" dirty="0">
                <a:solidFill>
                  <a:schemeClr val="accent1"/>
                </a:solidFill>
              </a:rPr>
              <a:t>Restrictive systems</a:t>
            </a:r>
            <a:r>
              <a:rPr lang="en-GB" dirty="0"/>
              <a:t>: </a:t>
            </a:r>
            <a:r>
              <a:rPr lang="en-GB" b="1" dirty="0">
                <a:solidFill>
                  <a:schemeClr val="tx2"/>
                </a:solidFill>
              </a:rPr>
              <a:t>Netherlands + Portugal</a:t>
            </a:r>
          </a:p>
          <a:p>
            <a:endParaRPr lang="en-GB" b="1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  <a:p>
            <a:pPr marL="2687638" lvl="3" indent="185738">
              <a:buNone/>
            </a:pPr>
            <a:endParaRPr lang="en-GB" dirty="0">
              <a:solidFill>
                <a:schemeClr val="accent1"/>
              </a:solidFill>
            </a:endParaRPr>
          </a:p>
          <a:p>
            <a:pPr marL="2687638" lvl="3" indent="0">
              <a:buNone/>
            </a:pPr>
            <a:r>
              <a:rPr lang="en-GB" sz="1800" dirty="0">
                <a:solidFill>
                  <a:schemeClr val="accent1"/>
                </a:solidFill>
              </a:rPr>
              <a:t>NO right of forced sale!</a:t>
            </a:r>
          </a:p>
          <a:p>
            <a:pPr marL="1371600" lvl="3" indent="-1371600">
              <a:buNone/>
            </a:pPr>
            <a:endParaRPr lang="en-GB" dirty="0">
              <a:solidFill>
                <a:schemeClr val="accent1"/>
              </a:solidFill>
            </a:endParaRPr>
          </a:p>
          <a:p>
            <a:r>
              <a:rPr lang="en-GB" dirty="0">
                <a:solidFill>
                  <a:schemeClr val="accent1"/>
                </a:solidFill>
              </a:rPr>
              <a:t>Restrictive systems</a:t>
            </a:r>
            <a:r>
              <a:rPr lang="en-GB" dirty="0"/>
              <a:t>: </a:t>
            </a:r>
            <a:r>
              <a:rPr lang="en-GB" b="1" dirty="0">
                <a:solidFill>
                  <a:schemeClr val="tx2"/>
                </a:solidFill>
              </a:rPr>
              <a:t>Netherlands</a:t>
            </a:r>
          </a:p>
          <a:p>
            <a:endParaRPr lang="en-GB" b="1" dirty="0">
              <a:solidFill>
                <a:schemeClr val="tx2"/>
              </a:solidFill>
            </a:endParaRPr>
          </a:p>
          <a:p>
            <a:endParaRPr lang="en-GB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chemeClr val="tx2"/>
              </a:solidFill>
            </a:endParaRPr>
          </a:p>
          <a:p>
            <a:pPr marL="1884363" indent="-1530350">
              <a:buNone/>
              <a:tabLst>
                <a:tab pos="1436688" algn="l"/>
              </a:tabLst>
            </a:pPr>
            <a:r>
              <a:rPr lang="en-GB" dirty="0">
                <a:solidFill>
                  <a:schemeClr val="accent1"/>
                </a:solidFill>
              </a:rPr>
              <a:t>Limits for mortgaged property transfer + no additional encumbrances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366C6D8-502F-4CB9-9584-7AB090B72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F0A7-7807-402D-9497-4D1880BD210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02C686BF-A127-4F1F-B45E-3A3BB0A67760}"/>
              </a:ext>
            </a:extLst>
          </p:cNvPr>
          <p:cNvSpPr/>
          <p:nvPr/>
        </p:nvSpPr>
        <p:spPr>
          <a:xfrm>
            <a:off x="4294533" y="2410671"/>
            <a:ext cx="533400" cy="826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allout: linea piegata senza bordo 5">
            <a:extLst>
              <a:ext uri="{FF2B5EF4-FFF2-40B4-BE49-F238E27FC236}">
                <a16:creationId xmlns:a16="http://schemas.microsoft.com/office/drawing/2014/main" id="{D4B64350-80C9-42DC-8269-E4ABDC6A197E}"/>
              </a:ext>
            </a:extLst>
          </p:cNvPr>
          <p:cNvSpPr/>
          <p:nvPr/>
        </p:nvSpPr>
        <p:spPr>
          <a:xfrm rot="10418333">
            <a:off x="1906284" y="2521221"/>
            <a:ext cx="1241424" cy="1175658"/>
          </a:xfrm>
          <a:prstGeom prst="callout2">
            <a:avLst>
              <a:gd name="adj1" fmla="val 18750"/>
              <a:gd name="adj2" fmla="val -8333"/>
              <a:gd name="adj3" fmla="val 53682"/>
              <a:gd name="adj4" fmla="val -52710"/>
              <a:gd name="adj5" fmla="val 112500"/>
              <a:gd name="adj6" fmla="val -4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5A154B6-6F57-4991-B84B-89964A7C189C}"/>
              </a:ext>
            </a:extLst>
          </p:cNvPr>
          <p:cNvSpPr txBox="1"/>
          <p:nvPr/>
        </p:nvSpPr>
        <p:spPr>
          <a:xfrm>
            <a:off x="1996076" y="2739718"/>
            <a:ext cx="10730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But YES reclaim authority</a:t>
            </a:r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57288906-E2AE-4009-AB57-95925DE2BC60}"/>
              </a:ext>
            </a:extLst>
          </p:cNvPr>
          <p:cNvSpPr/>
          <p:nvPr/>
        </p:nvSpPr>
        <p:spPr>
          <a:xfrm>
            <a:off x="3691154" y="4412610"/>
            <a:ext cx="533400" cy="826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57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8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2AA22C-9B00-40A3-8544-A44ED7636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9992"/>
          </a:xfrm>
        </p:spPr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1A6B04-DFF6-412B-B583-DCA8A66D5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56736"/>
            <a:ext cx="8596668" cy="3880773"/>
          </a:xfrm>
        </p:spPr>
        <p:txBody>
          <a:bodyPr/>
          <a:lstStyle/>
          <a:p>
            <a:r>
              <a:rPr lang="en-GB" dirty="0"/>
              <a:t>Partial and preliminary results</a:t>
            </a:r>
          </a:p>
          <a:p>
            <a:r>
              <a:rPr lang="en-GB" dirty="0"/>
              <a:t>Need of more data</a:t>
            </a:r>
          </a:p>
          <a:p>
            <a:r>
              <a:rPr lang="en-GB" dirty="0"/>
              <a:t>Project: intended to be constantly implemented</a:t>
            </a:r>
          </a:p>
          <a:p>
            <a:r>
              <a:rPr lang="en-GB" dirty="0"/>
              <a:t>Effort + time</a:t>
            </a:r>
          </a:p>
          <a:p>
            <a:r>
              <a:rPr lang="en-GB" dirty="0"/>
              <a:t>Call for work on KM</a:t>
            </a:r>
          </a:p>
          <a:p>
            <a:pPr lvl="1"/>
            <a:r>
              <a:rPr lang="en-GB" dirty="0"/>
              <a:t>Answer questions + use of formants</a:t>
            </a:r>
          </a:p>
          <a:p>
            <a:pPr lvl="1"/>
            <a:r>
              <a:rPr lang="en-GB" dirty="0"/>
              <a:t>Complete not answered questions</a:t>
            </a:r>
          </a:p>
          <a:p>
            <a:pPr marL="0" lvl="1" indent="354013"/>
            <a:r>
              <a:rPr lang="en-GB" sz="1800" dirty="0"/>
              <a:t> No deadline – more data for June seminar</a:t>
            </a:r>
          </a:p>
          <a:p>
            <a:pPr marL="0" lvl="1" indent="354013"/>
            <a:r>
              <a:rPr lang="en-GB" sz="1800" b="1" dirty="0">
                <a:solidFill>
                  <a:schemeClr val="accent1"/>
                </a:solidFill>
              </a:rPr>
              <a:t>WP2: feel free to contact us for any kind of doubts </a:t>
            </a:r>
          </a:p>
          <a:p>
            <a:pPr marL="0" lvl="1" indent="0"/>
            <a:endParaRPr lang="en-GB" sz="18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0DA723F-1C0C-4775-896F-65422BF7B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F0A7-7807-402D-9497-4D1880BD210F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Immagine 5" descr="Tante mani alzate e pronte a rispondere a una domanda">
            <a:extLst>
              <a:ext uri="{FF2B5EF4-FFF2-40B4-BE49-F238E27FC236}">
                <a16:creationId xmlns:a16="http://schemas.microsoft.com/office/drawing/2014/main" id="{06E4103A-A65F-4BD5-99BC-F16CBE5BC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770" y="3969966"/>
            <a:ext cx="2631232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1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D3F6832-0F72-4B9E-BD6C-938351BC68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Thank</a:t>
            </a:r>
            <a:r>
              <a:rPr lang="es-ES" dirty="0"/>
              <a:t> you for your attention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440866-39EC-ED21-72EC-D2241DCD21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>
                <a:solidFill>
                  <a:schemeClr val="accent1"/>
                </a:solidFill>
              </a:rPr>
              <a:t>elena.prada@provincia.tn.it</a:t>
            </a:r>
          </a:p>
        </p:txBody>
      </p:sp>
    </p:spTree>
    <p:extLst>
      <p:ext uri="{BB962C8B-B14F-4D97-AF65-F5344CB8AC3E}">
        <p14:creationId xmlns:p14="http://schemas.microsoft.com/office/powerpoint/2010/main" val="60349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6ED254-4445-42B3-B5EB-FDA6ADE39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2852"/>
          </a:xfrm>
        </p:spPr>
        <p:txBody>
          <a:bodyPr>
            <a:noAutofit/>
          </a:bodyPr>
          <a:lstStyle/>
          <a:p>
            <a:r>
              <a:rPr lang="en-US" dirty="0"/>
              <a:t>Participants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F48410-5A33-44F4-B4A0-F0C929B8F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0261"/>
            <a:ext cx="8596668" cy="4451101"/>
          </a:xfrm>
        </p:spPr>
        <p:txBody>
          <a:bodyPr>
            <a:normAutofit/>
          </a:bodyPr>
          <a:lstStyle/>
          <a:p>
            <a:r>
              <a:rPr lang="it-IT" sz="2000" dirty="0"/>
              <a:t>9 CCPP </a:t>
            </a:r>
            <a:r>
              <a:rPr lang="en-US" sz="2000" dirty="0"/>
              <a:t>answered</a:t>
            </a:r>
            <a:r>
              <a:rPr lang="it-IT" sz="2000" dirty="0"/>
              <a:t> the </a:t>
            </a:r>
            <a:r>
              <a:rPr lang="en-US" sz="2000" dirty="0"/>
              <a:t>questions</a:t>
            </a:r>
          </a:p>
          <a:p>
            <a:r>
              <a:rPr lang="it-IT" sz="2000" dirty="0"/>
              <a:t>Netherlands</a:t>
            </a:r>
          </a:p>
          <a:p>
            <a:r>
              <a:rPr lang="it-IT" sz="2000" dirty="0" err="1"/>
              <a:t>Spain</a:t>
            </a:r>
            <a:endParaRPr lang="it-IT" sz="2000" dirty="0"/>
          </a:p>
          <a:p>
            <a:r>
              <a:rPr lang="it-IT" sz="2000" dirty="0" err="1"/>
              <a:t>Italy</a:t>
            </a:r>
            <a:r>
              <a:rPr lang="it-IT" sz="2000" dirty="0"/>
              <a:t> – Servizio Libro Fondiario e Catasto</a:t>
            </a:r>
          </a:p>
          <a:p>
            <a:r>
              <a:rPr lang="it-IT" sz="2000" dirty="0" err="1"/>
              <a:t>Italy</a:t>
            </a:r>
            <a:r>
              <a:rPr lang="it-IT" sz="2000" dirty="0"/>
              <a:t> - Agenzia delle Entrate</a:t>
            </a:r>
          </a:p>
          <a:p>
            <a:r>
              <a:rPr lang="it-IT" sz="2000" dirty="0" err="1"/>
              <a:t>Finland</a:t>
            </a:r>
            <a:endParaRPr lang="it-IT" sz="2000" dirty="0"/>
          </a:p>
          <a:p>
            <a:r>
              <a:rPr lang="it-IT" sz="2000" dirty="0"/>
              <a:t>Malta</a:t>
            </a:r>
          </a:p>
          <a:p>
            <a:r>
              <a:rPr lang="it-IT" sz="2000" dirty="0"/>
              <a:t>Estonia</a:t>
            </a:r>
          </a:p>
          <a:p>
            <a:r>
              <a:rPr lang="it-IT" sz="2000" dirty="0"/>
              <a:t>Portugal</a:t>
            </a:r>
          </a:p>
          <a:p>
            <a:r>
              <a:rPr lang="it-IT" sz="2000" dirty="0" err="1"/>
              <a:t>Sweden</a:t>
            </a:r>
            <a:endParaRPr lang="en-GB" sz="20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0969B17-BBC4-4541-863F-AF70FF059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F0A7-7807-402D-9497-4D1880BD210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DF5C13A-3B77-44D1-AEB5-72C0DC26E77B}"/>
              </a:ext>
            </a:extLst>
          </p:cNvPr>
          <p:cNvSpPr txBox="1"/>
          <p:nvPr/>
        </p:nvSpPr>
        <p:spPr>
          <a:xfrm>
            <a:off x="4405519" y="4244009"/>
            <a:ext cx="4308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solidFill>
                  <a:schemeClr val="accent1"/>
                </a:solidFill>
              </a:rPr>
              <a:t>THANK YOU</a:t>
            </a:r>
            <a:endParaRPr lang="en-GB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C38F7A-DAB9-419C-AD30-4AB994D49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734" y="3429000"/>
            <a:ext cx="8596668" cy="215679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chemeClr val="accent1"/>
                </a:solidFill>
              </a:rPr>
              <a:t>Mission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chemeClr val="accent1"/>
                </a:solidFill>
              </a:rPr>
              <a:t>IMOLA core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chemeClr val="accent1"/>
                </a:solidFill>
              </a:rPr>
              <a:t>Professional </a:t>
            </a:r>
            <a:r>
              <a:rPr lang="en-US" sz="2000" b="1" dirty="0">
                <a:solidFill>
                  <a:schemeClr val="accent1"/>
                </a:solidFill>
              </a:rPr>
              <a:t>approach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chemeClr val="accent1"/>
                </a:solidFill>
              </a:rPr>
              <a:t>Land Registrar expertise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chemeClr val="accent1"/>
                </a:solidFill>
              </a:rPr>
              <a:t>Team up </a:t>
            </a:r>
            <a:r>
              <a:rPr lang="en-GB" sz="2000" b="1" dirty="0">
                <a:solidFill>
                  <a:schemeClr val="accent1"/>
                </a:solidFill>
              </a:rPr>
              <a:t>together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C7E763E-C503-4839-B337-EAF66070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F0A7-7807-402D-9497-4D1880BD210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Immagine 6" descr="Clessidra e un calendario">
            <a:extLst>
              <a:ext uri="{FF2B5EF4-FFF2-40B4-BE49-F238E27FC236}">
                <a16:creationId xmlns:a16="http://schemas.microsoft.com/office/drawing/2014/main" id="{13407AFC-0BCF-4336-99BF-4BC41A358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494" y="868017"/>
            <a:ext cx="3330402" cy="2156792"/>
          </a:xfrm>
          <a:prstGeom prst="rect">
            <a:avLst/>
          </a:prstGeom>
        </p:spPr>
      </p:pic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DD8509C9-4BC2-4221-96D2-1EA9E23F71E3}"/>
              </a:ext>
            </a:extLst>
          </p:cNvPr>
          <p:cNvSpPr txBox="1">
            <a:spLocks/>
          </p:cNvSpPr>
          <p:nvPr/>
        </p:nvSpPr>
        <p:spPr>
          <a:xfrm>
            <a:off x="829734" y="868018"/>
            <a:ext cx="8596668" cy="215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ID" sz="2000" b="1" dirty="0">
                <a:solidFill>
                  <a:schemeClr val="accent1"/>
                </a:solidFill>
              </a:rPr>
              <a:t>Effort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chemeClr val="accent1"/>
                </a:solidFill>
              </a:rPr>
              <a:t>Time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accent1"/>
                </a:solidFill>
              </a:rPr>
              <a:t>Research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chemeClr val="accent1"/>
                </a:solidFill>
              </a:rPr>
              <a:t>Study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chemeClr val="accent1"/>
                </a:solidFill>
              </a:rPr>
              <a:t>KM </a:t>
            </a:r>
            <a:r>
              <a:rPr lang="en-US" sz="2000" b="1" dirty="0">
                <a:solidFill>
                  <a:schemeClr val="accent1"/>
                </a:solidFill>
              </a:rPr>
              <a:t>application</a:t>
            </a:r>
          </a:p>
        </p:txBody>
      </p:sp>
      <p:sp>
        <p:nvSpPr>
          <p:cNvPr id="9" name="AutoShape 2" descr="A professional and neutral illustration of a group of simplified human figures holding hands in a circle. The design is clean and minimal, using neutral colors and abstract, faceless silhouettes. The background is plain and subtle, emphasizing unity and teamwork.">
            <a:extLst>
              <a:ext uri="{FF2B5EF4-FFF2-40B4-BE49-F238E27FC236}">
                <a16:creationId xmlns:a16="http://schemas.microsoft.com/office/drawing/2014/main" id="{E5119B44-9BC5-4CC0-A058-3C706C754C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9ACA24F-F3C5-43A1-AA81-25259A529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428999"/>
            <a:ext cx="3326296" cy="215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5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B80443-4586-4766-86BA-91A4D8F22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2487"/>
          </a:xfrm>
        </p:spPr>
        <p:txBody>
          <a:bodyPr/>
          <a:lstStyle/>
          <a:p>
            <a:r>
              <a:rPr lang="en-US" noProof="1"/>
              <a:t>Preliminary results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6ECE9C-5FA9-4D27-97A1-BF8636DB8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0323"/>
            <a:ext cx="8596668" cy="86429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Question</a:t>
            </a:r>
            <a:r>
              <a:rPr lang="it-IT" dirty="0"/>
              <a:t>: </a:t>
            </a:r>
            <a:r>
              <a:rPr lang="en-GB" dirty="0">
                <a:solidFill>
                  <a:schemeClr val="accent1"/>
                </a:solidFill>
              </a:rPr>
              <a:t>Is the mortgage established through constitutive registration, meaning that registration is required for its legal existence?</a:t>
            </a: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5E4E057-8F2F-4A16-9688-D964B3F6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F0A7-7807-402D-9497-4D1880BD210F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53E1B660-B388-4BA9-AB95-B26292180C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4096741"/>
              </p:ext>
            </p:extLst>
          </p:nvPr>
        </p:nvGraphicFramePr>
        <p:xfrm>
          <a:off x="677334" y="2444620"/>
          <a:ext cx="7599543" cy="3596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810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B80443-4586-4766-86BA-91A4D8F22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2487"/>
          </a:xfrm>
        </p:spPr>
        <p:txBody>
          <a:bodyPr/>
          <a:lstStyle/>
          <a:p>
            <a:r>
              <a:rPr lang="it-IT" dirty="0"/>
              <a:t>Preliminary </a:t>
            </a:r>
            <a:r>
              <a:rPr lang="it-IT" dirty="0" err="1"/>
              <a:t>results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6ECE9C-5FA9-4D27-97A1-BF8636DB8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0323"/>
            <a:ext cx="8596668" cy="68248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Question</a:t>
            </a:r>
            <a:r>
              <a:rPr lang="it-IT" dirty="0"/>
              <a:t>: </a:t>
            </a:r>
            <a:r>
              <a:rPr lang="en-GB" dirty="0">
                <a:solidFill>
                  <a:schemeClr val="accent1"/>
                </a:solidFill>
              </a:rPr>
              <a:t>Does the mortgage hold the legal status of a property right according to the applicable national law?</a:t>
            </a: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5E4E057-8F2F-4A16-9688-D964B3F6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F0A7-7807-402D-9497-4D1880BD210F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53E1B660-B388-4BA9-AB95-B26292180C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5439998"/>
              </p:ext>
            </p:extLst>
          </p:nvPr>
        </p:nvGraphicFramePr>
        <p:xfrm>
          <a:off x="677334" y="2262810"/>
          <a:ext cx="10163175" cy="398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74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B80443-4586-4766-86BA-91A4D8F22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2487"/>
          </a:xfrm>
        </p:spPr>
        <p:txBody>
          <a:bodyPr/>
          <a:lstStyle/>
          <a:p>
            <a:r>
              <a:rPr lang="it-IT" dirty="0"/>
              <a:t>Preliminary </a:t>
            </a:r>
            <a:r>
              <a:rPr lang="en-US" dirty="0"/>
              <a:t>results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6ECE9C-5FA9-4D27-97A1-BF8636DB8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0323"/>
            <a:ext cx="8596668" cy="68248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Question</a:t>
            </a:r>
            <a:r>
              <a:rPr lang="it-IT" dirty="0"/>
              <a:t>: </a:t>
            </a:r>
            <a:r>
              <a:rPr lang="en-GB" dirty="0">
                <a:solidFill>
                  <a:schemeClr val="accent1"/>
                </a:solidFill>
              </a:rPr>
              <a:t>Is the mortgage classified as collateral under the applicable law?</a:t>
            </a: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5E4E057-8F2F-4A16-9688-D964B3F6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F0A7-7807-402D-9497-4D1880BD210F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53E1B660-B388-4BA9-AB95-B26292180C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8412470"/>
              </p:ext>
            </p:extLst>
          </p:nvPr>
        </p:nvGraphicFramePr>
        <p:xfrm>
          <a:off x="677334" y="2054579"/>
          <a:ext cx="8802568" cy="4438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281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B80443-4586-4766-86BA-91A4D8F22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2487"/>
          </a:xfrm>
        </p:spPr>
        <p:txBody>
          <a:bodyPr/>
          <a:lstStyle/>
          <a:p>
            <a:r>
              <a:rPr lang="it-IT" dirty="0"/>
              <a:t>Preliminary </a:t>
            </a:r>
            <a:r>
              <a:rPr lang="it-IT" dirty="0" err="1"/>
              <a:t>results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6ECE9C-5FA9-4D27-97A1-BF8636DB8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80323"/>
            <a:ext cx="8905205" cy="4461040"/>
          </a:xfrm>
        </p:spPr>
        <p:txBody>
          <a:bodyPr/>
          <a:lstStyle/>
          <a:p>
            <a:pPr marL="0" indent="0">
              <a:buNone/>
            </a:pPr>
            <a:r>
              <a:rPr lang="it-IT" dirty="0" err="1">
                <a:solidFill>
                  <a:schemeClr val="tx2"/>
                </a:solidFill>
              </a:rPr>
              <a:t>Question</a:t>
            </a:r>
            <a:r>
              <a:rPr lang="it-IT" dirty="0"/>
              <a:t>: </a:t>
            </a:r>
            <a:r>
              <a:rPr lang="en-GB" dirty="0">
                <a:solidFill>
                  <a:schemeClr val="accent1"/>
                </a:solidFill>
              </a:rPr>
              <a:t>Can the mortgage guarantee other obligations different from the money debt, interests or arrears?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</a:rPr>
              <a:t>Result</a:t>
            </a:r>
            <a:r>
              <a:rPr lang="en-GB" dirty="0">
                <a:solidFill>
                  <a:schemeClr val="accent1"/>
                </a:solidFill>
              </a:rPr>
              <a:t>: YES - 67% </a:t>
            </a:r>
          </a:p>
          <a:p>
            <a:pPr marL="811213" indent="0">
              <a:buNone/>
            </a:pPr>
            <a:r>
              <a:rPr lang="en-GB" dirty="0">
                <a:solidFill>
                  <a:schemeClr val="accent1"/>
                </a:solidFill>
              </a:rPr>
              <a:t>NO - 33 % </a:t>
            </a:r>
            <a:r>
              <a:rPr lang="en-GB" dirty="0">
                <a:solidFill>
                  <a:schemeClr val="tx2"/>
                </a:solidFill>
              </a:rPr>
              <a:t>Finland + Malta + Sweden</a:t>
            </a:r>
            <a:endParaRPr lang="en-GB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5E4E057-8F2F-4A16-9688-D964B3F6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F0A7-7807-402D-9497-4D1880BD210F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53E1B660-B388-4BA9-AB95-B26292180C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6158753"/>
              </p:ext>
            </p:extLst>
          </p:nvPr>
        </p:nvGraphicFramePr>
        <p:xfrm>
          <a:off x="1828726" y="3429000"/>
          <a:ext cx="6602418" cy="306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04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B80443-4586-4766-86BA-91A4D8F22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2487"/>
          </a:xfrm>
        </p:spPr>
        <p:txBody>
          <a:bodyPr/>
          <a:lstStyle/>
          <a:p>
            <a:r>
              <a:rPr lang="en-US" dirty="0"/>
              <a:t>Preliminary results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6ECE9C-5FA9-4D27-97A1-BF8636DB8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80323"/>
            <a:ext cx="8905205" cy="446104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Question</a:t>
            </a:r>
            <a:r>
              <a:rPr lang="it-IT" dirty="0"/>
              <a:t>: </a:t>
            </a:r>
            <a:r>
              <a:rPr lang="en-GB" dirty="0">
                <a:solidFill>
                  <a:schemeClr val="accent1"/>
                </a:solidFill>
              </a:rPr>
              <a:t>Can the mortgage guarantee a debt of a different third party?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</a:rPr>
              <a:t>Result</a:t>
            </a:r>
            <a:r>
              <a:rPr lang="en-GB" dirty="0">
                <a:solidFill>
                  <a:schemeClr val="accent1"/>
                </a:solidFill>
              </a:rPr>
              <a:t>: YES - 67% </a:t>
            </a:r>
          </a:p>
          <a:p>
            <a:pPr marL="811213" indent="0">
              <a:buNone/>
            </a:pPr>
            <a:r>
              <a:rPr lang="en-GB" dirty="0">
                <a:solidFill>
                  <a:schemeClr val="accent1"/>
                </a:solidFill>
              </a:rPr>
              <a:t>NO - 11 % </a:t>
            </a:r>
            <a:r>
              <a:rPr lang="en-GB" dirty="0">
                <a:solidFill>
                  <a:schemeClr val="tx2"/>
                </a:solidFill>
              </a:rPr>
              <a:t>Sweden</a:t>
            </a:r>
          </a:p>
          <a:p>
            <a:pPr marL="811213" indent="0">
              <a:buNone/>
            </a:pPr>
            <a:r>
              <a:rPr lang="en-GB" sz="1000" dirty="0">
                <a:solidFill>
                  <a:schemeClr val="accent1"/>
                </a:solidFill>
              </a:rPr>
              <a:t>[Not answered – 22 % IT </a:t>
            </a:r>
            <a:r>
              <a:rPr lang="en-GB" sz="1000" dirty="0" err="1">
                <a:solidFill>
                  <a:schemeClr val="accent1"/>
                </a:solidFill>
              </a:rPr>
              <a:t>Agenzia</a:t>
            </a:r>
            <a:r>
              <a:rPr lang="en-GB" sz="1000" dirty="0">
                <a:solidFill>
                  <a:schemeClr val="accent1"/>
                </a:solidFill>
              </a:rPr>
              <a:t> </a:t>
            </a:r>
            <a:r>
              <a:rPr lang="en-GB" sz="1000" dirty="0" err="1">
                <a:solidFill>
                  <a:schemeClr val="accent1"/>
                </a:solidFill>
              </a:rPr>
              <a:t>delle</a:t>
            </a:r>
            <a:r>
              <a:rPr lang="en-GB" sz="1000" dirty="0">
                <a:solidFill>
                  <a:schemeClr val="accent1"/>
                </a:solidFill>
              </a:rPr>
              <a:t> </a:t>
            </a:r>
            <a:r>
              <a:rPr lang="en-GB" sz="1000" dirty="0" err="1">
                <a:solidFill>
                  <a:schemeClr val="accent1"/>
                </a:solidFill>
              </a:rPr>
              <a:t>Entrate</a:t>
            </a:r>
            <a:r>
              <a:rPr lang="en-GB" sz="1000" dirty="0">
                <a:solidFill>
                  <a:schemeClr val="accent1"/>
                </a:solidFill>
              </a:rPr>
              <a:t> + Malta]</a:t>
            </a: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5E4E057-8F2F-4A16-9688-D964B3F6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F0A7-7807-402D-9497-4D1880BD210F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53E1B660-B388-4BA9-AB95-B26292180C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3670832"/>
              </p:ext>
            </p:extLst>
          </p:nvPr>
        </p:nvGraphicFramePr>
        <p:xfrm>
          <a:off x="1674459" y="3429000"/>
          <a:ext cx="6602418" cy="306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918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Faceta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OLA IV 2nd Seminar Template" id="{28187EC8-8282-4312-A7A7-CEA61D0F03B5}" vid="{ACE33C53-646D-4D18-9CD0-EEE01D5895B2}"/>
    </a:ext>
  </a:extLst>
</a:theme>
</file>

<file path=ppt/theme/theme2.xml><?xml version="1.0" encoding="utf-8"?>
<a:theme xmlns:a="http://schemas.openxmlformats.org/drawingml/2006/main" name="Faceta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OLA IV 2nd Seminar Template" id="{28187EC8-8282-4312-A7A7-CEA61D0F03B5}" vid="{E9BE1D4E-B710-49D3-B810-EC626B92BF43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E319104EBA25B44BDCE9A2FB31C6748" ma:contentTypeVersion="18" ma:contentTypeDescription="Crear nuevo documento." ma:contentTypeScope="" ma:versionID="7bebd931e79577c35a1d4e2ef98bd475">
  <xsd:schema xmlns:xsd="http://www.w3.org/2001/XMLSchema" xmlns:xs="http://www.w3.org/2001/XMLSchema" xmlns:p="http://schemas.microsoft.com/office/2006/metadata/properties" xmlns:ns2="f44f20c0-8dbc-4b5c-9096-fd3e4d0777c4" xmlns:ns3="e66461d7-75a6-4067-a786-bcc092b1a58c" targetNamespace="http://schemas.microsoft.com/office/2006/metadata/properties" ma:root="true" ma:fieldsID="fa426ec1391e24cd8a0762d7439e6fa7" ns2:_="" ns3:_="">
    <xsd:import namespace="f44f20c0-8dbc-4b5c-9096-fd3e4d0777c4"/>
    <xsd:import namespace="e66461d7-75a6-4067-a786-bcc092b1a5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4f20c0-8dbc-4b5c-9096-fd3e4d0777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ba94f69d-739d-4ca6-b5bf-1b29db5e72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6461d7-75a6-4067-a786-bcc092b1a58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db4c49f-9f6b-4214-a675-01a046996ba2}" ma:internalName="TaxCatchAll" ma:showField="CatchAllData" ma:web="e66461d7-75a6-4067-a786-bcc092b1a5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66461d7-75a6-4067-a786-bcc092b1a58c" xsi:nil="true"/>
    <lcf76f155ced4ddcb4097134ff3c332f xmlns="f44f20c0-8dbc-4b5c-9096-fd3e4d0777c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D0E9FBA-E0DE-4299-AE04-9AEE73D0D356}"/>
</file>

<file path=customXml/itemProps2.xml><?xml version="1.0" encoding="utf-8"?>
<ds:datastoreItem xmlns:ds="http://schemas.openxmlformats.org/officeDocument/2006/customXml" ds:itemID="{70C836FE-6645-4EE5-B8C2-8D1D308D6D09}"/>
</file>

<file path=customXml/itemProps3.xml><?xml version="1.0" encoding="utf-8"?>
<ds:datastoreItem xmlns:ds="http://schemas.openxmlformats.org/officeDocument/2006/customXml" ds:itemID="{F40B6094-575F-4675-BFE5-E289A79E899C}"/>
</file>

<file path=docProps/app.xml><?xml version="1.0" encoding="utf-8"?>
<Properties xmlns="http://schemas.openxmlformats.org/officeDocument/2006/extended-properties" xmlns:vt="http://schemas.openxmlformats.org/officeDocument/2006/docPropsVTypes">
  <Template>IMOLA IV 2nd Seminar Template</Template>
  <TotalTime>730</TotalTime>
  <Words>1204</Words>
  <Application>Microsoft Office PowerPoint</Application>
  <PresentationFormat>Widescreen</PresentationFormat>
  <Paragraphs>213</Paragraphs>
  <Slides>28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28</vt:i4>
      </vt:variant>
    </vt:vector>
  </HeadingPairs>
  <TitlesOfParts>
    <vt:vector size="36" baseType="lpstr">
      <vt:lpstr>Aptos</vt:lpstr>
      <vt:lpstr>Arial</vt:lpstr>
      <vt:lpstr>Calibri</vt:lpstr>
      <vt:lpstr>Trebuchet MS</vt:lpstr>
      <vt:lpstr>Wingdings</vt:lpstr>
      <vt:lpstr>Wingdings 3</vt:lpstr>
      <vt:lpstr>Faceta</vt:lpstr>
      <vt:lpstr>Faceta</vt:lpstr>
      <vt:lpstr>     IMOLA IV Project 3rd Seminar</vt:lpstr>
      <vt:lpstr>General info</vt:lpstr>
      <vt:lpstr>Participants</vt:lpstr>
      <vt:lpstr>Presentazione standard di PowerPoint</vt:lpstr>
      <vt:lpstr>Preliminary results</vt:lpstr>
      <vt:lpstr>Preliminary results</vt:lpstr>
      <vt:lpstr>Preliminary results</vt:lpstr>
      <vt:lpstr>Preliminary results</vt:lpstr>
      <vt:lpstr>Preliminary results</vt:lpstr>
      <vt:lpstr>Preliminary results</vt:lpstr>
      <vt:lpstr>Preliminary results -FORMANTS</vt:lpstr>
      <vt:lpstr>Preliminary results</vt:lpstr>
      <vt:lpstr>Preliminary results</vt:lpstr>
      <vt:lpstr>Preliminary results</vt:lpstr>
      <vt:lpstr>Preliminary results</vt:lpstr>
      <vt:lpstr>Preliminary results - FORMANTS</vt:lpstr>
      <vt:lpstr>Preliminary results</vt:lpstr>
      <vt:lpstr>Preliminary results - FORMANTS</vt:lpstr>
      <vt:lpstr>Preliminary results</vt:lpstr>
      <vt:lpstr>Preliminary results</vt:lpstr>
      <vt:lpstr>Preliminary results</vt:lpstr>
      <vt:lpstr>Preliminary results</vt:lpstr>
      <vt:lpstr>Preliminary results - FORMANTS</vt:lpstr>
      <vt:lpstr>Preliminary results</vt:lpstr>
      <vt:lpstr>Comments</vt:lpstr>
      <vt:lpstr>Comments</vt:lpstr>
      <vt:lpstr>Conclusions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IMOLA IV Project 3rd Seminar</dc:title>
  <dc:creator>PRADA ELENA</dc:creator>
  <cp:lastModifiedBy>PRADA ELENA</cp:lastModifiedBy>
  <cp:revision>55</cp:revision>
  <dcterms:created xsi:type="dcterms:W3CDTF">2025-03-06T11:29:05Z</dcterms:created>
  <dcterms:modified xsi:type="dcterms:W3CDTF">2025-03-19T08:51:26Z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0x0101003E319104EBA25B44BDCE9A2FB31C6748</vt:lpwstr>
  </property>
</Properties>
</file>