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256" r:id="rId5"/>
    <p:sldId id="447" r:id="rId6"/>
    <p:sldId id="510" r:id="rId7"/>
    <p:sldId id="530" r:id="rId8"/>
    <p:sldId id="533" r:id="rId9"/>
    <p:sldId id="531" r:id="rId10"/>
    <p:sldId id="529" r:id="rId11"/>
    <p:sldId id="534" r:id="rId12"/>
    <p:sldId id="523" r:id="rId13"/>
    <p:sldId id="512" r:id="rId14"/>
    <p:sldId id="513" r:id="rId15"/>
    <p:sldId id="514" r:id="rId16"/>
    <p:sldId id="515" r:id="rId17"/>
    <p:sldId id="516" r:id="rId18"/>
    <p:sldId id="525" r:id="rId19"/>
    <p:sldId id="518" r:id="rId20"/>
    <p:sldId id="519" r:id="rId21"/>
    <p:sldId id="527" r:id="rId22"/>
    <p:sldId id="528" r:id="rId23"/>
    <p:sldId id="526" r:id="rId24"/>
    <p:sldId id="520" r:id="rId25"/>
    <p:sldId id="511" r:id="rId26"/>
    <p:sldId id="522" r:id="rId27"/>
    <p:sldId id="532"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037098-C2FE-3DC6-5E4E-D634FA55B427}" v="216" dt="2024-10-30T09:24:39.465"/>
    <p1510:client id="{5929B4A9-CFF1-5165-3F33-C2E41EF8012D}" v="78" dt="2024-10-30T09:51:16.571"/>
    <p1510:client id="{CE876CFF-C5E4-67C6-E257-5FD0A69360E9}" v="28" dt="2024-10-30T09:58:12.219"/>
    <p1510:client id="{D84E7978-062E-D7BB-79CA-FC0B22578A09}" v="1" dt="2024-10-30T09:32:43.3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p:cViewPr varScale="1">
        <p:scale>
          <a:sx n="95" d="100"/>
          <a:sy n="95" d="100"/>
        </p:scale>
        <p:origin x="1662" y="90"/>
      </p:cViewPr>
      <p:guideLst>
        <p:guide orient="horz" pos="2160"/>
        <p:guide pos="2880"/>
      </p:guideLst>
    </p:cSldViewPr>
  </p:slideViewPr>
  <p:outlineViewPr>
    <p:cViewPr>
      <p:scale>
        <a:sx n="33" d="100"/>
        <a:sy n="33" d="100"/>
      </p:scale>
      <p:origin x="0" y="125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6F544E-1992-403D-9A11-676E05B8768C}" type="datetimeFigureOut">
              <a:rPr lang="it-IT" smtClean="0"/>
              <a:pPr/>
              <a:t>30/10/2024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7783E2-C695-4F86-8CF5-C173F8519E34}" type="slidenum">
              <a:rPr lang="it-IT" smtClean="0"/>
              <a:pPr/>
              <a:t>‹#›</a:t>
            </a:fld>
            <a:endParaRPr lang="it-IT"/>
          </a:p>
        </p:txBody>
      </p:sp>
    </p:spTree>
    <p:extLst>
      <p:ext uri="{BB962C8B-B14F-4D97-AF65-F5344CB8AC3E}">
        <p14:creationId xmlns:p14="http://schemas.microsoft.com/office/powerpoint/2010/main" val="958525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2</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16</a:t>
            </a:fld>
            <a:endParaRPr lang="it-IT"/>
          </a:p>
        </p:txBody>
      </p:sp>
    </p:spTree>
    <p:extLst>
      <p:ext uri="{BB962C8B-B14F-4D97-AF65-F5344CB8AC3E}">
        <p14:creationId xmlns:p14="http://schemas.microsoft.com/office/powerpoint/2010/main" val="2900041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17</a:t>
            </a:fld>
            <a:endParaRPr lang="it-IT"/>
          </a:p>
        </p:txBody>
      </p:sp>
    </p:spTree>
    <p:extLst>
      <p:ext uri="{BB962C8B-B14F-4D97-AF65-F5344CB8AC3E}">
        <p14:creationId xmlns:p14="http://schemas.microsoft.com/office/powerpoint/2010/main" val="280584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20</a:t>
            </a:fld>
            <a:endParaRPr lang="it-IT"/>
          </a:p>
        </p:txBody>
      </p:sp>
    </p:spTree>
    <p:extLst>
      <p:ext uri="{BB962C8B-B14F-4D97-AF65-F5344CB8AC3E}">
        <p14:creationId xmlns:p14="http://schemas.microsoft.com/office/powerpoint/2010/main" val="2582972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21</a:t>
            </a:fld>
            <a:endParaRPr lang="it-IT"/>
          </a:p>
        </p:txBody>
      </p:sp>
    </p:spTree>
    <p:extLst>
      <p:ext uri="{BB962C8B-B14F-4D97-AF65-F5344CB8AC3E}">
        <p14:creationId xmlns:p14="http://schemas.microsoft.com/office/powerpoint/2010/main" val="3030328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22</a:t>
            </a:fld>
            <a:endParaRPr lang="it-IT"/>
          </a:p>
        </p:txBody>
      </p:sp>
    </p:spTree>
    <p:extLst>
      <p:ext uri="{BB962C8B-B14F-4D97-AF65-F5344CB8AC3E}">
        <p14:creationId xmlns:p14="http://schemas.microsoft.com/office/powerpoint/2010/main" val="2670688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23</a:t>
            </a:fld>
            <a:endParaRPr lang="it-IT"/>
          </a:p>
        </p:txBody>
      </p:sp>
    </p:spTree>
    <p:extLst>
      <p:ext uri="{BB962C8B-B14F-4D97-AF65-F5344CB8AC3E}">
        <p14:creationId xmlns:p14="http://schemas.microsoft.com/office/powerpoint/2010/main" val="412608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3</a:t>
            </a:fld>
            <a:endParaRPr lang="it-IT"/>
          </a:p>
        </p:txBody>
      </p:sp>
    </p:spTree>
    <p:extLst>
      <p:ext uri="{BB962C8B-B14F-4D97-AF65-F5344CB8AC3E}">
        <p14:creationId xmlns:p14="http://schemas.microsoft.com/office/powerpoint/2010/main" val="3533423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7</a:t>
            </a:fld>
            <a:endParaRPr lang="it-IT"/>
          </a:p>
        </p:txBody>
      </p:sp>
    </p:spTree>
    <p:extLst>
      <p:ext uri="{BB962C8B-B14F-4D97-AF65-F5344CB8AC3E}">
        <p14:creationId xmlns:p14="http://schemas.microsoft.com/office/powerpoint/2010/main" val="3329757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10</a:t>
            </a:fld>
            <a:endParaRPr lang="it-IT"/>
          </a:p>
        </p:txBody>
      </p:sp>
    </p:spTree>
    <p:extLst>
      <p:ext uri="{BB962C8B-B14F-4D97-AF65-F5344CB8AC3E}">
        <p14:creationId xmlns:p14="http://schemas.microsoft.com/office/powerpoint/2010/main" val="2581953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11</a:t>
            </a:fld>
            <a:endParaRPr lang="it-IT"/>
          </a:p>
        </p:txBody>
      </p:sp>
    </p:spTree>
    <p:extLst>
      <p:ext uri="{BB962C8B-B14F-4D97-AF65-F5344CB8AC3E}">
        <p14:creationId xmlns:p14="http://schemas.microsoft.com/office/powerpoint/2010/main" val="3074944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12</a:t>
            </a:fld>
            <a:endParaRPr lang="it-IT"/>
          </a:p>
        </p:txBody>
      </p:sp>
    </p:spTree>
    <p:extLst>
      <p:ext uri="{BB962C8B-B14F-4D97-AF65-F5344CB8AC3E}">
        <p14:creationId xmlns:p14="http://schemas.microsoft.com/office/powerpoint/2010/main" val="2472722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13</a:t>
            </a:fld>
            <a:endParaRPr lang="it-IT"/>
          </a:p>
        </p:txBody>
      </p:sp>
    </p:spTree>
    <p:extLst>
      <p:ext uri="{BB962C8B-B14F-4D97-AF65-F5344CB8AC3E}">
        <p14:creationId xmlns:p14="http://schemas.microsoft.com/office/powerpoint/2010/main" val="1821370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14</a:t>
            </a:fld>
            <a:endParaRPr lang="it-IT"/>
          </a:p>
        </p:txBody>
      </p:sp>
    </p:spTree>
    <p:extLst>
      <p:ext uri="{BB962C8B-B14F-4D97-AF65-F5344CB8AC3E}">
        <p14:creationId xmlns:p14="http://schemas.microsoft.com/office/powerpoint/2010/main" val="442191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77783E2-C695-4F86-8CF5-C173F8519E34}" type="slidenum">
              <a:rPr lang="it-IT" smtClean="0"/>
              <a:pPr/>
              <a:t>15</a:t>
            </a:fld>
            <a:endParaRPr lang="it-IT"/>
          </a:p>
        </p:txBody>
      </p:sp>
    </p:spTree>
    <p:extLst>
      <p:ext uri="{BB962C8B-B14F-4D97-AF65-F5344CB8AC3E}">
        <p14:creationId xmlns:p14="http://schemas.microsoft.com/office/powerpoint/2010/main" val="1241054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5612" name="Rectangle 12"/>
          <p:cNvSpPr>
            <a:spLocks noGrp="1" noChangeArrowheads="1"/>
          </p:cNvSpPr>
          <p:nvPr>
            <p:ph type="ctrTitle"/>
          </p:nvPr>
        </p:nvSpPr>
        <p:spPr>
          <a:xfrm>
            <a:off x="2601913" y="2362200"/>
            <a:ext cx="6146800" cy="533400"/>
          </a:xfrm>
        </p:spPr>
        <p:txBody>
          <a:bodyPr/>
          <a:lstStyle>
            <a:lvl1pPr>
              <a:defRPr/>
            </a:lvl1pPr>
          </a:lstStyle>
          <a:p>
            <a:r>
              <a:rPr lang="nl-NL"/>
              <a:t>Klik om het opmaakprofiel te bewerken</a:t>
            </a:r>
          </a:p>
        </p:txBody>
      </p:sp>
      <p:sp>
        <p:nvSpPr>
          <p:cNvPr id="25613" name="Rectangle 13"/>
          <p:cNvSpPr>
            <a:spLocks noGrp="1" noChangeArrowheads="1"/>
          </p:cNvSpPr>
          <p:nvPr>
            <p:ph type="subTitle" idx="1"/>
          </p:nvPr>
        </p:nvSpPr>
        <p:spPr>
          <a:xfrm>
            <a:off x="2601913" y="2971800"/>
            <a:ext cx="6146800" cy="381000"/>
          </a:xfrm>
        </p:spPr>
        <p:txBody>
          <a:bodyPr/>
          <a:lstStyle>
            <a:lvl1pPr marL="0" indent="0">
              <a:buFont typeface="Wingdings" pitchFamily="2" charset="2"/>
              <a:buNone/>
              <a:defRPr/>
            </a:lvl1pPr>
          </a:lstStyle>
          <a:p>
            <a:r>
              <a:rPr lang="nl-NL"/>
              <a:t>Klik om het opmaakprofiel van de modelondertitel te bewerken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24"/>
          <p:cNvSpPr>
            <a:spLocks noGrp="1" noChangeArrowheads="1"/>
          </p:cNvSpPr>
          <p:nvPr>
            <p:ph type="dt" sz="half" idx="10"/>
          </p:nvPr>
        </p:nvSpPr>
        <p:spPr>
          <a:ln/>
        </p:spPr>
        <p:txBody>
          <a:bodyPr/>
          <a:lstStyle>
            <a:lvl1pPr>
              <a:defRPr/>
            </a:lvl1pPr>
          </a:lstStyle>
          <a:p>
            <a:pPr>
              <a:defRPr/>
            </a:pPr>
            <a:fld id="{165AA1BC-9D19-406B-BF90-EF10A88A8787}" type="datetime1">
              <a:rPr lang="nl-NL">
                <a:solidFill>
                  <a:srgbClr val="00387D"/>
                </a:solidFill>
              </a:rPr>
              <a:pPr>
                <a:defRPr/>
              </a:pPr>
              <a:t>30-10-2024</a:t>
            </a:fld>
            <a:endParaRPr lang="nl-NL">
              <a:solidFill>
                <a:srgbClr val="00387D"/>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6"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A46D842F-4643-45DF-8AD4-0C486E25AFDF}"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00850" y="473075"/>
            <a:ext cx="1966913" cy="5332413"/>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900113" y="473075"/>
            <a:ext cx="5748337" cy="533241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24"/>
          <p:cNvSpPr>
            <a:spLocks noGrp="1" noChangeArrowheads="1"/>
          </p:cNvSpPr>
          <p:nvPr>
            <p:ph type="dt" sz="half" idx="10"/>
          </p:nvPr>
        </p:nvSpPr>
        <p:spPr>
          <a:ln/>
        </p:spPr>
        <p:txBody>
          <a:bodyPr/>
          <a:lstStyle>
            <a:lvl1pPr>
              <a:defRPr/>
            </a:lvl1pPr>
          </a:lstStyle>
          <a:p>
            <a:pPr>
              <a:defRPr/>
            </a:pPr>
            <a:fld id="{D691E622-B517-4D16-A3AE-7BBFE86892CA}" type="datetime1">
              <a:rPr lang="nl-NL">
                <a:solidFill>
                  <a:srgbClr val="00387D"/>
                </a:solidFill>
              </a:rPr>
              <a:pPr>
                <a:defRPr/>
              </a:pPr>
              <a:t>30-10-2024</a:t>
            </a:fld>
            <a:endParaRPr lang="nl-NL">
              <a:solidFill>
                <a:srgbClr val="00387D"/>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6"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1729A1FB-7D40-4B62-88E9-C1419E1A9AA0}"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900113" y="473075"/>
            <a:ext cx="7867650" cy="579438"/>
          </a:xfrm>
        </p:spPr>
        <p:txBody>
          <a:bodyPr/>
          <a:lstStyle/>
          <a:p>
            <a:r>
              <a:rPr lang="it-IT"/>
              <a:t>Fare clic per modificare lo stile del titolo</a:t>
            </a:r>
          </a:p>
        </p:txBody>
      </p:sp>
      <p:sp>
        <p:nvSpPr>
          <p:cNvPr id="3" name="Segnaposto testo 2"/>
          <p:cNvSpPr>
            <a:spLocks noGrp="1"/>
          </p:cNvSpPr>
          <p:nvPr>
            <p:ph type="body" sz="half" idx="1"/>
          </p:nvPr>
        </p:nvSpPr>
        <p:spPr>
          <a:xfrm>
            <a:off x="900113" y="1600200"/>
            <a:ext cx="3848100" cy="42052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4900613" y="1600200"/>
            <a:ext cx="3848100" cy="202565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4900613" y="3778250"/>
            <a:ext cx="3848100" cy="20272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24"/>
          <p:cNvSpPr>
            <a:spLocks noGrp="1" noChangeArrowheads="1"/>
          </p:cNvSpPr>
          <p:nvPr>
            <p:ph type="dt" sz="half" idx="10"/>
          </p:nvPr>
        </p:nvSpPr>
        <p:spPr>
          <a:ln/>
        </p:spPr>
        <p:txBody>
          <a:bodyPr/>
          <a:lstStyle>
            <a:lvl1pPr>
              <a:defRPr/>
            </a:lvl1pPr>
          </a:lstStyle>
          <a:p>
            <a:pPr>
              <a:defRPr/>
            </a:pPr>
            <a:fld id="{45AADA77-D0E0-49E7-A439-1E2D6FBD628F}" type="datetime1">
              <a:rPr lang="nl-NL">
                <a:solidFill>
                  <a:srgbClr val="00387D"/>
                </a:solidFill>
              </a:rPr>
              <a:pPr>
                <a:defRPr/>
              </a:pPr>
              <a:t>30-10-2024</a:t>
            </a:fld>
            <a:endParaRPr lang="nl-NL">
              <a:solidFill>
                <a:srgbClr val="00387D"/>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8"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C8D82B21-A05C-49F7-9B2F-724C2375086A}"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900113" y="473075"/>
            <a:ext cx="7867650" cy="579438"/>
          </a:xfrm>
        </p:spPr>
        <p:txBody>
          <a:bodyPr/>
          <a:lstStyle/>
          <a:p>
            <a:r>
              <a:rPr lang="it-IT"/>
              <a:t>Fare clic per modificare lo stile del titolo</a:t>
            </a:r>
          </a:p>
        </p:txBody>
      </p:sp>
      <p:sp>
        <p:nvSpPr>
          <p:cNvPr id="3" name="Segnaposto SmartArt 2"/>
          <p:cNvSpPr>
            <a:spLocks noGrp="1"/>
          </p:cNvSpPr>
          <p:nvPr>
            <p:ph type="dgm" idx="1"/>
          </p:nvPr>
        </p:nvSpPr>
        <p:spPr>
          <a:xfrm>
            <a:off x="900113" y="1600200"/>
            <a:ext cx="7848600" cy="4205288"/>
          </a:xfrm>
        </p:spPr>
        <p:txBody>
          <a:bodyPr/>
          <a:lstStyle/>
          <a:p>
            <a:pPr lvl="0"/>
            <a:endParaRPr lang="it-IT" noProof="0"/>
          </a:p>
        </p:txBody>
      </p:sp>
      <p:sp>
        <p:nvSpPr>
          <p:cNvPr id="4" name="Rectangle 24"/>
          <p:cNvSpPr>
            <a:spLocks noGrp="1" noChangeArrowheads="1"/>
          </p:cNvSpPr>
          <p:nvPr>
            <p:ph type="dt" sz="half" idx="10"/>
          </p:nvPr>
        </p:nvSpPr>
        <p:spPr>
          <a:ln/>
        </p:spPr>
        <p:txBody>
          <a:bodyPr/>
          <a:lstStyle>
            <a:lvl1pPr>
              <a:defRPr/>
            </a:lvl1pPr>
          </a:lstStyle>
          <a:p>
            <a:pPr>
              <a:defRPr/>
            </a:pPr>
            <a:fld id="{3E821FA1-E676-474E-BF46-66F9A72844A7}" type="datetime1">
              <a:rPr lang="nl-NL">
                <a:solidFill>
                  <a:srgbClr val="00387D"/>
                </a:solidFill>
              </a:rPr>
              <a:pPr>
                <a:defRPr/>
              </a:pPr>
              <a:t>30-10-2024</a:t>
            </a:fld>
            <a:endParaRPr lang="nl-NL">
              <a:solidFill>
                <a:srgbClr val="00387D"/>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6"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55A72885-B559-42FE-81F0-D540CFAB63A5}"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24"/>
          <p:cNvSpPr>
            <a:spLocks noGrp="1" noChangeArrowheads="1"/>
          </p:cNvSpPr>
          <p:nvPr>
            <p:ph type="dt" sz="half" idx="10"/>
          </p:nvPr>
        </p:nvSpPr>
        <p:spPr>
          <a:ln/>
        </p:spPr>
        <p:txBody>
          <a:bodyPr/>
          <a:lstStyle>
            <a:lvl1pPr>
              <a:defRPr/>
            </a:lvl1pPr>
          </a:lstStyle>
          <a:p>
            <a:pPr>
              <a:defRPr/>
            </a:pPr>
            <a:fld id="{E8E1E1CB-B341-4959-A897-C80FF9DBAD7A}" type="datetime1">
              <a:rPr lang="nl-NL">
                <a:solidFill>
                  <a:srgbClr val="00387D"/>
                </a:solidFill>
              </a:rPr>
              <a:pPr>
                <a:defRPr/>
              </a:pPr>
              <a:t>30-10-2024</a:t>
            </a:fld>
            <a:endParaRPr lang="nl-NL">
              <a:solidFill>
                <a:srgbClr val="00387D"/>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6"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D2A0319C-FCE5-4122-A47A-E495EB2B4941}"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24"/>
          <p:cNvSpPr>
            <a:spLocks noGrp="1" noChangeArrowheads="1"/>
          </p:cNvSpPr>
          <p:nvPr>
            <p:ph type="dt" sz="half" idx="10"/>
          </p:nvPr>
        </p:nvSpPr>
        <p:spPr>
          <a:ln/>
        </p:spPr>
        <p:txBody>
          <a:bodyPr/>
          <a:lstStyle>
            <a:lvl1pPr>
              <a:defRPr/>
            </a:lvl1pPr>
          </a:lstStyle>
          <a:p>
            <a:pPr>
              <a:defRPr/>
            </a:pPr>
            <a:fld id="{C2EB74A2-FFE8-490E-93B5-0B525BE03D7E}" type="datetime1">
              <a:rPr lang="nl-NL">
                <a:solidFill>
                  <a:srgbClr val="00387D"/>
                </a:solidFill>
              </a:rPr>
              <a:pPr>
                <a:defRPr/>
              </a:pPr>
              <a:t>30-10-2024</a:t>
            </a:fld>
            <a:endParaRPr lang="nl-NL">
              <a:solidFill>
                <a:srgbClr val="00387D"/>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6"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D61F7E3C-B918-4898-AD96-272203BE15B0}"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900113" y="1600200"/>
            <a:ext cx="3848100" cy="420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00613" y="1600200"/>
            <a:ext cx="3848100" cy="420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24"/>
          <p:cNvSpPr>
            <a:spLocks noGrp="1" noChangeArrowheads="1"/>
          </p:cNvSpPr>
          <p:nvPr>
            <p:ph type="dt" sz="half" idx="10"/>
          </p:nvPr>
        </p:nvSpPr>
        <p:spPr>
          <a:ln/>
        </p:spPr>
        <p:txBody>
          <a:bodyPr/>
          <a:lstStyle>
            <a:lvl1pPr>
              <a:defRPr/>
            </a:lvl1pPr>
          </a:lstStyle>
          <a:p>
            <a:pPr>
              <a:defRPr/>
            </a:pPr>
            <a:fld id="{658D125A-EFAD-4D42-9162-CEBE68010DCD}" type="datetime1">
              <a:rPr lang="nl-NL">
                <a:solidFill>
                  <a:srgbClr val="00387D"/>
                </a:solidFill>
              </a:rPr>
              <a:pPr>
                <a:defRPr/>
              </a:pPr>
              <a:t>30-10-2024</a:t>
            </a:fld>
            <a:endParaRPr lang="nl-NL">
              <a:solidFill>
                <a:srgbClr val="00387D"/>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7"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0BD9156D-B82B-491A-A658-635978AFE3A0}"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24"/>
          <p:cNvSpPr>
            <a:spLocks noGrp="1" noChangeArrowheads="1"/>
          </p:cNvSpPr>
          <p:nvPr>
            <p:ph type="dt" sz="half" idx="10"/>
          </p:nvPr>
        </p:nvSpPr>
        <p:spPr>
          <a:ln/>
        </p:spPr>
        <p:txBody>
          <a:bodyPr/>
          <a:lstStyle>
            <a:lvl1pPr>
              <a:defRPr/>
            </a:lvl1pPr>
          </a:lstStyle>
          <a:p>
            <a:pPr>
              <a:defRPr/>
            </a:pPr>
            <a:fld id="{5E624BF1-3769-4BA2-8DE6-AD062F8DC4D6}" type="datetime1">
              <a:rPr lang="nl-NL">
                <a:solidFill>
                  <a:srgbClr val="00387D"/>
                </a:solidFill>
              </a:rPr>
              <a:pPr>
                <a:defRPr/>
              </a:pPr>
              <a:t>30-10-2024</a:t>
            </a:fld>
            <a:endParaRPr lang="nl-NL">
              <a:solidFill>
                <a:srgbClr val="00387D"/>
              </a:solidFill>
            </a:endParaRPr>
          </a:p>
        </p:txBody>
      </p:sp>
      <p:sp>
        <p:nvSpPr>
          <p:cNvPr id="8"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9"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4EAFB35A-6752-408F-A090-7BE03629F2B5}"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24"/>
          <p:cNvSpPr>
            <a:spLocks noGrp="1" noChangeArrowheads="1"/>
          </p:cNvSpPr>
          <p:nvPr>
            <p:ph type="dt" sz="half" idx="10"/>
          </p:nvPr>
        </p:nvSpPr>
        <p:spPr>
          <a:ln/>
        </p:spPr>
        <p:txBody>
          <a:bodyPr/>
          <a:lstStyle>
            <a:lvl1pPr>
              <a:defRPr/>
            </a:lvl1pPr>
          </a:lstStyle>
          <a:p>
            <a:pPr>
              <a:defRPr/>
            </a:pPr>
            <a:fld id="{D04852E2-5D75-45D8-A1B2-398A7EB28B76}" type="datetime1">
              <a:rPr lang="nl-NL">
                <a:solidFill>
                  <a:srgbClr val="00387D"/>
                </a:solidFill>
              </a:rPr>
              <a:pPr>
                <a:defRPr/>
              </a:pPr>
              <a:t>30-10-2024</a:t>
            </a:fld>
            <a:endParaRPr lang="nl-NL">
              <a:solidFill>
                <a:srgbClr val="00387D"/>
              </a:solidFill>
            </a:endParaRPr>
          </a:p>
        </p:txBody>
      </p:sp>
      <p:sp>
        <p:nvSpPr>
          <p:cNvPr id="4"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5"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E1BE21A6-A8B3-4B42-B7B4-7A0591EB2003}"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fld id="{08064CE2-415C-4450-A0DE-1B4DC19CD5B4}" type="datetime1">
              <a:rPr lang="nl-NL">
                <a:solidFill>
                  <a:srgbClr val="00387D"/>
                </a:solidFill>
              </a:rPr>
              <a:pPr>
                <a:defRPr/>
              </a:pPr>
              <a:t>30-10-2024</a:t>
            </a:fld>
            <a:endParaRPr lang="nl-NL">
              <a:solidFill>
                <a:srgbClr val="00387D"/>
              </a:solidFill>
            </a:endParaRPr>
          </a:p>
        </p:txBody>
      </p:sp>
      <p:sp>
        <p:nvSpPr>
          <p:cNvPr id="3"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4"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C3A9C1B3-C5E6-47D5-8FA2-59A392578EE9}"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24"/>
          <p:cNvSpPr>
            <a:spLocks noGrp="1" noChangeArrowheads="1"/>
          </p:cNvSpPr>
          <p:nvPr>
            <p:ph type="dt" sz="half" idx="10"/>
          </p:nvPr>
        </p:nvSpPr>
        <p:spPr>
          <a:ln/>
        </p:spPr>
        <p:txBody>
          <a:bodyPr/>
          <a:lstStyle>
            <a:lvl1pPr>
              <a:defRPr/>
            </a:lvl1pPr>
          </a:lstStyle>
          <a:p>
            <a:pPr>
              <a:defRPr/>
            </a:pPr>
            <a:fld id="{1B0EEB29-CB39-4DD2-8532-37165703B063}" type="datetime1">
              <a:rPr lang="nl-NL">
                <a:solidFill>
                  <a:srgbClr val="00387D"/>
                </a:solidFill>
              </a:rPr>
              <a:pPr>
                <a:defRPr/>
              </a:pPr>
              <a:t>30-10-2024</a:t>
            </a:fld>
            <a:endParaRPr lang="nl-NL">
              <a:solidFill>
                <a:srgbClr val="00387D"/>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7"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796F8710-7645-40BD-AC75-3EE2D5B95F12}" type="slidenum">
              <a:rPr lang="nl-NL">
                <a:solidFill>
                  <a:srgbClr val="00387D"/>
                </a:solidFill>
              </a:rPr>
              <a:pPr>
                <a:defRPr/>
              </a:pPr>
              <a:t>‹#›</a:t>
            </a:fld>
            <a:endParaRPr lang="nl-NL">
              <a:solidFill>
                <a:srgbClr val="00387D"/>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24"/>
          <p:cNvSpPr>
            <a:spLocks noGrp="1" noChangeArrowheads="1"/>
          </p:cNvSpPr>
          <p:nvPr>
            <p:ph type="dt" sz="half" idx="10"/>
          </p:nvPr>
        </p:nvSpPr>
        <p:spPr>
          <a:ln/>
        </p:spPr>
        <p:txBody>
          <a:bodyPr/>
          <a:lstStyle>
            <a:lvl1pPr>
              <a:defRPr/>
            </a:lvl1pPr>
          </a:lstStyle>
          <a:p>
            <a:pPr>
              <a:defRPr/>
            </a:pPr>
            <a:fld id="{ED855726-912F-48C1-AE34-EB2787409710}" type="datetime1">
              <a:rPr lang="nl-NL">
                <a:solidFill>
                  <a:srgbClr val="00387D"/>
                </a:solidFill>
              </a:rPr>
              <a:pPr>
                <a:defRPr/>
              </a:pPr>
              <a:t>30-10-2024</a:t>
            </a:fld>
            <a:endParaRPr lang="nl-NL">
              <a:solidFill>
                <a:srgbClr val="00387D"/>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r>
              <a:rPr lang="nl-NL">
                <a:solidFill>
                  <a:srgbClr val="00387D"/>
                </a:solidFill>
              </a:rPr>
              <a:t>Let op! PAS DEZE VOETTEKST AAN. Kies via de menubalk: Beeld &gt; Koptekst en voettekst</a:t>
            </a:r>
          </a:p>
        </p:txBody>
      </p:sp>
      <p:sp>
        <p:nvSpPr>
          <p:cNvPr id="7" name="Rectangle 26"/>
          <p:cNvSpPr>
            <a:spLocks noGrp="1" noChangeArrowheads="1"/>
          </p:cNvSpPr>
          <p:nvPr>
            <p:ph type="sldNum" sz="quarter" idx="12"/>
          </p:nvPr>
        </p:nvSpPr>
        <p:spPr>
          <a:ln/>
        </p:spPr>
        <p:txBody>
          <a:bodyPr/>
          <a:lstStyle>
            <a:lvl1pPr>
              <a:defRPr/>
            </a:lvl1pPr>
          </a:lstStyle>
          <a:p>
            <a:pPr>
              <a:defRPr/>
            </a:pPr>
            <a:r>
              <a:rPr lang="nl-NL">
                <a:solidFill>
                  <a:srgbClr val="00387D"/>
                </a:solidFill>
              </a:rPr>
              <a:t> </a:t>
            </a:r>
            <a:fld id="{B0C9B7C7-4936-407D-A13C-3B1D1249CAA7}" type="slidenum">
              <a:rPr lang="nl-NL">
                <a:solidFill>
                  <a:srgbClr val="00387D"/>
                </a:solidFill>
              </a:rPr>
              <a:pPr>
                <a:defRPr/>
              </a:pPr>
              <a:t>‹#›</a:t>
            </a:fld>
            <a:endParaRPr lang="nl-NL">
              <a:solidFill>
                <a:srgbClr val="00387D"/>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Kadaster woordmerk RGBklein"/>
          <p:cNvPicPr>
            <a:picLocks noChangeAspect="1" noChangeArrowheads="1"/>
          </p:cNvPicPr>
          <p:nvPr/>
        </p:nvPicPr>
        <p:blipFill>
          <a:blip r:embed="rId15" cstate="print"/>
          <a:srcRect l="12675" t="21608" r="17436" b="34889"/>
          <a:stretch>
            <a:fillRect/>
          </a:stretch>
        </p:blipFill>
        <p:spPr bwMode="auto">
          <a:xfrm>
            <a:off x="6985000" y="5876925"/>
            <a:ext cx="1908175" cy="7921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900113" y="473075"/>
            <a:ext cx="7867650" cy="579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nl-NL"/>
              <a:t>Klik om het opmaakprofiel te bewerken</a:t>
            </a:r>
          </a:p>
        </p:txBody>
      </p:sp>
      <p:sp>
        <p:nvSpPr>
          <p:cNvPr id="1028" name="Rectangle 3"/>
          <p:cNvSpPr>
            <a:spLocks noGrp="1" noChangeArrowheads="1"/>
          </p:cNvSpPr>
          <p:nvPr>
            <p:ph type="body" idx="1"/>
          </p:nvPr>
        </p:nvSpPr>
        <p:spPr bwMode="auto">
          <a:xfrm>
            <a:off x="900113" y="1600200"/>
            <a:ext cx="7848600" cy="4205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24581" name="Line 5"/>
          <p:cNvSpPr>
            <a:spLocks noChangeShapeType="1"/>
          </p:cNvSpPr>
          <p:nvPr/>
        </p:nvSpPr>
        <p:spPr bwMode="auto">
          <a:xfrm flipH="1">
            <a:off x="179388" y="0"/>
            <a:ext cx="0" cy="6858000"/>
          </a:xfrm>
          <a:prstGeom prst="line">
            <a:avLst/>
          </a:prstGeom>
          <a:noFill/>
          <a:ln w="6350">
            <a:solidFill>
              <a:schemeClr val="tx2"/>
            </a:solidFill>
            <a:round/>
            <a:headEnd/>
            <a:tailEnd/>
          </a:ln>
          <a:effectLst/>
        </p:spPr>
        <p:txBody>
          <a:bodyPr wrap="none" anchor="ctr"/>
          <a:lstStyle/>
          <a:p>
            <a:pPr fontAlgn="base">
              <a:spcBef>
                <a:spcPct val="50000"/>
              </a:spcBef>
              <a:spcAft>
                <a:spcPct val="0"/>
              </a:spcAft>
              <a:defRPr/>
            </a:pPr>
            <a:endParaRPr lang="it-IT" sz="2000">
              <a:solidFill>
                <a:srgbClr val="00387D"/>
              </a:solidFill>
            </a:endParaRPr>
          </a:p>
        </p:txBody>
      </p:sp>
      <p:sp>
        <p:nvSpPr>
          <p:cNvPr id="24582" name="Line 6"/>
          <p:cNvSpPr>
            <a:spLocks noChangeShapeType="1"/>
          </p:cNvSpPr>
          <p:nvPr/>
        </p:nvSpPr>
        <p:spPr bwMode="auto">
          <a:xfrm flipH="1">
            <a:off x="358775" y="0"/>
            <a:ext cx="0" cy="6858000"/>
          </a:xfrm>
          <a:prstGeom prst="line">
            <a:avLst/>
          </a:prstGeom>
          <a:noFill/>
          <a:ln w="6350">
            <a:solidFill>
              <a:schemeClr val="tx2"/>
            </a:solidFill>
            <a:round/>
            <a:headEnd/>
            <a:tailEnd/>
          </a:ln>
          <a:effectLst/>
        </p:spPr>
        <p:txBody>
          <a:bodyPr wrap="none" anchor="ctr"/>
          <a:lstStyle/>
          <a:p>
            <a:pPr fontAlgn="base">
              <a:spcBef>
                <a:spcPct val="50000"/>
              </a:spcBef>
              <a:spcAft>
                <a:spcPct val="0"/>
              </a:spcAft>
              <a:defRPr/>
            </a:pPr>
            <a:endParaRPr lang="it-IT" sz="2000">
              <a:solidFill>
                <a:srgbClr val="00387D"/>
              </a:solidFill>
            </a:endParaRPr>
          </a:p>
        </p:txBody>
      </p:sp>
      <p:sp>
        <p:nvSpPr>
          <p:cNvPr id="24583" name="Line 7"/>
          <p:cNvSpPr>
            <a:spLocks noChangeShapeType="1"/>
          </p:cNvSpPr>
          <p:nvPr/>
        </p:nvSpPr>
        <p:spPr bwMode="auto">
          <a:xfrm flipH="1">
            <a:off x="719138" y="0"/>
            <a:ext cx="0" cy="6858000"/>
          </a:xfrm>
          <a:prstGeom prst="line">
            <a:avLst/>
          </a:prstGeom>
          <a:noFill/>
          <a:ln w="6350">
            <a:solidFill>
              <a:schemeClr val="tx2"/>
            </a:solidFill>
            <a:round/>
            <a:headEnd/>
            <a:tailEnd/>
          </a:ln>
          <a:effectLst/>
        </p:spPr>
        <p:txBody>
          <a:bodyPr wrap="none" anchor="ctr"/>
          <a:lstStyle/>
          <a:p>
            <a:pPr fontAlgn="base">
              <a:spcBef>
                <a:spcPct val="50000"/>
              </a:spcBef>
              <a:spcAft>
                <a:spcPct val="0"/>
              </a:spcAft>
              <a:defRPr/>
            </a:pPr>
            <a:endParaRPr lang="it-IT" sz="2000">
              <a:solidFill>
                <a:srgbClr val="00387D"/>
              </a:solidFill>
            </a:endParaRPr>
          </a:p>
        </p:txBody>
      </p:sp>
      <p:sp>
        <p:nvSpPr>
          <p:cNvPr id="24584" name="Line 8"/>
          <p:cNvSpPr>
            <a:spLocks noChangeShapeType="1"/>
          </p:cNvSpPr>
          <p:nvPr/>
        </p:nvSpPr>
        <p:spPr bwMode="auto">
          <a:xfrm flipH="1">
            <a:off x="539750" y="0"/>
            <a:ext cx="0" cy="6858000"/>
          </a:xfrm>
          <a:prstGeom prst="line">
            <a:avLst/>
          </a:prstGeom>
          <a:noFill/>
          <a:ln w="6350">
            <a:solidFill>
              <a:schemeClr val="tx2"/>
            </a:solidFill>
            <a:round/>
            <a:headEnd/>
            <a:tailEnd/>
          </a:ln>
          <a:effectLst/>
        </p:spPr>
        <p:txBody>
          <a:bodyPr wrap="none" anchor="ctr"/>
          <a:lstStyle/>
          <a:p>
            <a:pPr fontAlgn="base">
              <a:spcBef>
                <a:spcPct val="50000"/>
              </a:spcBef>
              <a:spcAft>
                <a:spcPct val="0"/>
              </a:spcAft>
              <a:defRPr/>
            </a:pPr>
            <a:endParaRPr lang="it-IT" sz="2000">
              <a:solidFill>
                <a:srgbClr val="00387D"/>
              </a:solidFill>
            </a:endParaRPr>
          </a:p>
        </p:txBody>
      </p:sp>
      <p:sp>
        <p:nvSpPr>
          <p:cNvPr id="24585" name="Line 9"/>
          <p:cNvSpPr>
            <a:spLocks noChangeShapeType="1"/>
          </p:cNvSpPr>
          <p:nvPr/>
        </p:nvSpPr>
        <p:spPr bwMode="auto">
          <a:xfrm flipH="1">
            <a:off x="898525" y="0"/>
            <a:ext cx="0" cy="6858000"/>
          </a:xfrm>
          <a:prstGeom prst="line">
            <a:avLst/>
          </a:prstGeom>
          <a:noFill/>
          <a:ln w="6350">
            <a:solidFill>
              <a:schemeClr val="tx2"/>
            </a:solidFill>
            <a:round/>
            <a:headEnd/>
            <a:tailEnd/>
          </a:ln>
          <a:effectLst/>
        </p:spPr>
        <p:txBody>
          <a:bodyPr wrap="none" anchor="ctr"/>
          <a:lstStyle/>
          <a:p>
            <a:pPr fontAlgn="base">
              <a:spcBef>
                <a:spcPct val="50000"/>
              </a:spcBef>
              <a:spcAft>
                <a:spcPct val="0"/>
              </a:spcAft>
              <a:defRPr/>
            </a:pPr>
            <a:endParaRPr lang="it-IT" sz="2000">
              <a:solidFill>
                <a:srgbClr val="00387D"/>
              </a:solidFill>
            </a:endParaRPr>
          </a:p>
        </p:txBody>
      </p:sp>
      <p:sp>
        <p:nvSpPr>
          <p:cNvPr id="24600" name="Rectangle 24"/>
          <p:cNvSpPr>
            <a:spLocks noGrp="1" noChangeArrowheads="1"/>
          </p:cNvSpPr>
          <p:nvPr>
            <p:ph type="dt" sz="half" idx="2"/>
          </p:nvPr>
        </p:nvSpPr>
        <p:spPr bwMode="auto">
          <a:xfrm>
            <a:off x="973138" y="6367463"/>
            <a:ext cx="2133600" cy="1984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000"/>
            </a:lvl1pPr>
          </a:lstStyle>
          <a:p>
            <a:pPr fontAlgn="base">
              <a:spcAft>
                <a:spcPct val="0"/>
              </a:spcAft>
              <a:defRPr/>
            </a:pPr>
            <a:fld id="{EFF70507-8D90-4D15-94F4-BE395CBBA541}" type="datetime1">
              <a:rPr lang="nl-NL">
                <a:solidFill>
                  <a:srgbClr val="00387D"/>
                </a:solidFill>
              </a:rPr>
              <a:pPr fontAlgn="base">
                <a:spcAft>
                  <a:spcPct val="0"/>
                </a:spcAft>
                <a:defRPr/>
              </a:pPr>
              <a:t>30-10-2024</a:t>
            </a:fld>
            <a:endParaRPr lang="nl-NL">
              <a:solidFill>
                <a:srgbClr val="00387D"/>
              </a:solidFill>
            </a:endParaRPr>
          </a:p>
        </p:txBody>
      </p:sp>
      <p:sp>
        <p:nvSpPr>
          <p:cNvPr id="24601" name="Rectangle 25"/>
          <p:cNvSpPr>
            <a:spLocks noGrp="1" noChangeArrowheads="1"/>
          </p:cNvSpPr>
          <p:nvPr>
            <p:ph type="ftr" sz="quarter" idx="3"/>
          </p:nvPr>
        </p:nvSpPr>
        <p:spPr bwMode="auto">
          <a:xfrm>
            <a:off x="974725" y="6165850"/>
            <a:ext cx="590232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000"/>
            </a:lvl1pPr>
          </a:lstStyle>
          <a:p>
            <a:pPr fontAlgn="base">
              <a:spcAft>
                <a:spcPct val="0"/>
              </a:spcAft>
              <a:defRPr/>
            </a:pPr>
            <a:r>
              <a:rPr lang="nl-NL">
                <a:solidFill>
                  <a:srgbClr val="00387D"/>
                </a:solidFill>
              </a:rPr>
              <a:t>Let op! PAS DEZE VOETTEKST AAN. Kies via de menubalk: Beeld &gt; Koptekst en voettekst</a:t>
            </a:r>
          </a:p>
        </p:txBody>
      </p:sp>
      <p:sp>
        <p:nvSpPr>
          <p:cNvPr id="24602" name="Rectangle 26"/>
          <p:cNvSpPr>
            <a:spLocks noGrp="1" noChangeArrowheads="1"/>
          </p:cNvSpPr>
          <p:nvPr>
            <p:ph type="sldNum" sz="quarter" idx="4"/>
          </p:nvPr>
        </p:nvSpPr>
        <p:spPr bwMode="auto">
          <a:xfrm>
            <a:off x="4354513" y="6381750"/>
            <a:ext cx="504825" cy="179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000"/>
            </a:lvl1pPr>
          </a:lstStyle>
          <a:p>
            <a:pPr fontAlgn="base">
              <a:spcAft>
                <a:spcPct val="0"/>
              </a:spcAft>
              <a:defRPr/>
            </a:pPr>
            <a:r>
              <a:rPr lang="nl-NL">
                <a:solidFill>
                  <a:srgbClr val="00387D"/>
                </a:solidFill>
              </a:rPr>
              <a:t> </a:t>
            </a:r>
            <a:fld id="{688B4210-C218-424C-9666-766827EB2179}" type="slidenum">
              <a:rPr lang="nl-NL">
                <a:solidFill>
                  <a:srgbClr val="00387D"/>
                </a:solidFill>
              </a:rPr>
              <a:pPr fontAlgn="base">
                <a:spcAft>
                  <a:spcPct val="0"/>
                </a:spcAft>
                <a:defRPr/>
              </a:pPr>
              <a:t>‹#›</a:t>
            </a:fld>
            <a:endParaRPr lang="nl-NL">
              <a:solidFill>
                <a:srgbClr val="00387D"/>
              </a:solidFill>
            </a:endParaRPr>
          </a:p>
        </p:txBody>
      </p:sp>
      <p:sp>
        <p:nvSpPr>
          <p:cNvPr id="24607" name="Rectangle 31"/>
          <p:cNvSpPr>
            <a:spLocks noChangeArrowheads="1"/>
          </p:cNvSpPr>
          <p:nvPr userDrawn="1"/>
        </p:nvSpPr>
        <p:spPr bwMode="auto">
          <a:xfrm>
            <a:off x="7205663" y="6062663"/>
            <a:ext cx="1627187" cy="676275"/>
          </a:xfrm>
          <a:prstGeom prst="rect">
            <a:avLst/>
          </a:prstGeom>
          <a:solidFill>
            <a:schemeClr val="bg1"/>
          </a:solidFill>
          <a:ln w="9525">
            <a:noFill/>
            <a:miter lim="800000"/>
            <a:headEnd/>
            <a:tailEnd/>
          </a:ln>
          <a:effectLst/>
        </p:spPr>
        <p:txBody>
          <a:bodyPr wrap="none" lIns="90000" tIns="46800" rIns="90000" bIns="46800" anchor="ctr">
            <a:spAutoFit/>
          </a:bodyPr>
          <a:lstStyle/>
          <a:p>
            <a:pPr fontAlgn="base">
              <a:spcBef>
                <a:spcPct val="50000"/>
              </a:spcBef>
              <a:spcAft>
                <a:spcPct val="0"/>
              </a:spcAft>
              <a:defRPr/>
            </a:pPr>
            <a:endParaRPr lang="it-IT" sz="2000">
              <a:solidFill>
                <a:srgbClr val="00387D"/>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3200">
          <a:solidFill>
            <a:srgbClr val="007EA9"/>
          </a:solidFill>
          <a:latin typeface="+mj-lt"/>
          <a:ea typeface="+mj-ea"/>
          <a:cs typeface="+mj-cs"/>
        </a:defRPr>
      </a:lvl1pPr>
      <a:lvl2pPr algn="l" rtl="0" eaLnBrk="0" fontAlgn="base" hangingPunct="0">
        <a:spcBef>
          <a:spcPct val="0"/>
        </a:spcBef>
        <a:spcAft>
          <a:spcPct val="0"/>
        </a:spcAft>
        <a:defRPr sz="3200">
          <a:solidFill>
            <a:srgbClr val="007EA9"/>
          </a:solidFill>
          <a:latin typeface="Arial" charset="0"/>
        </a:defRPr>
      </a:lvl2pPr>
      <a:lvl3pPr algn="l" rtl="0" eaLnBrk="0" fontAlgn="base" hangingPunct="0">
        <a:spcBef>
          <a:spcPct val="0"/>
        </a:spcBef>
        <a:spcAft>
          <a:spcPct val="0"/>
        </a:spcAft>
        <a:defRPr sz="3200">
          <a:solidFill>
            <a:srgbClr val="007EA9"/>
          </a:solidFill>
          <a:latin typeface="Arial" charset="0"/>
        </a:defRPr>
      </a:lvl3pPr>
      <a:lvl4pPr algn="l" rtl="0" eaLnBrk="0" fontAlgn="base" hangingPunct="0">
        <a:spcBef>
          <a:spcPct val="0"/>
        </a:spcBef>
        <a:spcAft>
          <a:spcPct val="0"/>
        </a:spcAft>
        <a:defRPr sz="3200">
          <a:solidFill>
            <a:srgbClr val="007EA9"/>
          </a:solidFill>
          <a:latin typeface="Arial" charset="0"/>
        </a:defRPr>
      </a:lvl4pPr>
      <a:lvl5pPr algn="l" rtl="0" eaLnBrk="0" fontAlgn="base" hangingPunct="0">
        <a:spcBef>
          <a:spcPct val="0"/>
        </a:spcBef>
        <a:spcAft>
          <a:spcPct val="0"/>
        </a:spcAft>
        <a:defRPr sz="3200">
          <a:solidFill>
            <a:srgbClr val="007EA9"/>
          </a:solidFill>
          <a:latin typeface="Arial" charset="0"/>
        </a:defRPr>
      </a:lvl5pPr>
      <a:lvl6pPr marL="457200" algn="l" rtl="0" fontAlgn="base">
        <a:spcBef>
          <a:spcPct val="0"/>
        </a:spcBef>
        <a:spcAft>
          <a:spcPct val="0"/>
        </a:spcAft>
        <a:defRPr sz="3200">
          <a:solidFill>
            <a:srgbClr val="007EA9"/>
          </a:solidFill>
          <a:latin typeface="Arial" charset="0"/>
        </a:defRPr>
      </a:lvl6pPr>
      <a:lvl7pPr marL="914400" algn="l" rtl="0" fontAlgn="base">
        <a:spcBef>
          <a:spcPct val="0"/>
        </a:spcBef>
        <a:spcAft>
          <a:spcPct val="0"/>
        </a:spcAft>
        <a:defRPr sz="3200">
          <a:solidFill>
            <a:srgbClr val="007EA9"/>
          </a:solidFill>
          <a:latin typeface="Arial" charset="0"/>
        </a:defRPr>
      </a:lvl7pPr>
      <a:lvl8pPr marL="1371600" algn="l" rtl="0" fontAlgn="base">
        <a:spcBef>
          <a:spcPct val="0"/>
        </a:spcBef>
        <a:spcAft>
          <a:spcPct val="0"/>
        </a:spcAft>
        <a:defRPr sz="3200">
          <a:solidFill>
            <a:srgbClr val="007EA9"/>
          </a:solidFill>
          <a:latin typeface="Arial" charset="0"/>
        </a:defRPr>
      </a:lvl8pPr>
      <a:lvl9pPr marL="1828800" algn="l" rtl="0" fontAlgn="base">
        <a:spcBef>
          <a:spcPct val="0"/>
        </a:spcBef>
        <a:spcAft>
          <a:spcPct val="0"/>
        </a:spcAft>
        <a:defRPr sz="3200">
          <a:solidFill>
            <a:srgbClr val="007EA9"/>
          </a:solidFill>
          <a:latin typeface="Arial" charset="0"/>
        </a:defRPr>
      </a:lvl9pPr>
    </p:titleStyle>
    <p:bodyStyle>
      <a:lvl1pPr marL="285750" indent="-285750" algn="l" rtl="0" eaLnBrk="0" fontAlgn="base" hangingPunct="0">
        <a:lnSpc>
          <a:spcPct val="125000"/>
        </a:lnSpc>
        <a:spcBef>
          <a:spcPct val="0"/>
        </a:spcBef>
        <a:spcAft>
          <a:spcPct val="0"/>
        </a:spcAft>
        <a:buClr>
          <a:schemeClr val="hlink"/>
        </a:buClr>
        <a:buFont typeface="Wingdings" pitchFamily="2" charset="2"/>
        <a:buChar char="§"/>
        <a:defRPr sz="2400">
          <a:solidFill>
            <a:schemeClr val="tx1"/>
          </a:solidFill>
          <a:latin typeface="+mn-lt"/>
          <a:ea typeface="+mn-ea"/>
          <a:cs typeface="+mn-cs"/>
        </a:defRPr>
      </a:lvl1pPr>
      <a:lvl2pPr marL="857250" indent="-381000" algn="l" rtl="0" eaLnBrk="0" fontAlgn="base" hangingPunct="0">
        <a:lnSpc>
          <a:spcPct val="125000"/>
        </a:lnSpc>
        <a:spcBef>
          <a:spcPct val="0"/>
        </a:spcBef>
        <a:spcAft>
          <a:spcPct val="0"/>
        </a:spcAft>
        <a:buClr>
          <a:schemeClr val="hlink"/>
        </a:buClr>
        <a:buChar char="–"/>
        <a:defRPr sz="2400">
          <a:solidFill>
            <a:schemeClr val="tx1"/>
          </a:solidFill>
          <a:latin typeface="+mn-lt"/>
        </a:defRPr>
      </a:lvl2pPr>
      <a:lvl3pPr marL="1524000" indent="-285750" algn="l" rtl="0" eaLnBrk="0" fontAlgn="base" hangingPunct="0">
        <a:lnSpc>
          <a:spcPct val="125000"/>
        </a:lnSpc>
        <a:spcBef>
          <a:spcPct val="0"/>
        </a:spcBef>
        <a:spcAft>
          <a:spcPct val="0"/>
        </a:spcAft>
        <a:buClr>
          <a:schemeClr val="hlink"/>
        </a:buClr>
        <a:buChar char="•"/>
        <a:defRPr sz="2400">
          <a:solidFill>
            <a:schemeClr val="tx1"/>
          </a:solidFill>
          <a:latin typeface="+mn-lt"/>
        </a:defRPr>
      </a:lvl3pPr>
      <a:lvl4pPr marL="2095500" indent="-285750" algn="l" rtl="0" eaLnBrk="0" fontAlgn="base" hangingPunct="0">
        <a:lnSpc>
          <a:spcPct val="125000"/>
        </a:lnSpc>
        <a:spcBef>
          <a:spcPct val="0"/>
        </a:spcBef>
        <a:spcAft>
          <a:spcPct val="0"/>
        </a:spcAft>
        <a:buClr>
          <a:schemeClr val="hlink"/>
        </a:buClr>
        <a:buChar char="–"/>
        <a:defRPr sz="2400">
          <a:solidFill>
            <a:schemeClr val="tx1"/>
          </a:solidFill>
          <a:latin typeface="+mn-lt"/>
        </a:defRPr>
      </a:lvl4pPr>
      <a:lvl5pPr marL="2857500" indent="-381000" algn="l" rtl="0" eaLnBrk="0" fontAlgn="base" hangingPunct="0">
        <a:lnSpc>
          <a:spcPct val="125000"/>
        </a:lnSpc>
        <a:spcBef>
          <a:spcPct val="0"/>
        </a:spcBef>
        <a:spcAft>
          <a:spcPct val="0"/>
        </a:spcAft>
        <a:buClr>
          <a:schemeClr val="hlink"/>
        </a:buClr>
        <a:buChar char="•"/>
        <a:defRPr sz="2400">
          <a:solidFill>
            <a:schemeClr val="tx1"/>
          </a:solidFill>
          <a:latin typeface="+mn-lt"/>
        </a:defRPr>
      </a:lvl5pPr>
      <a:lvl6pPr marL="3314700" indent="-381000" algn="l" rtl="0" fontAlgn="base">
        <a:lnSpc>
          <a:spcPct val="125000"/>
        </a:lnSpc>
        <a:spcBef>
          <a:spcPct val="0"/>
        </a:spcBef>
        <a:spcAft>
          <a:spcPct val="0"/>
        </a:spcAft>
        <a:buClr>
          <a:schemeClr val="hlink"/>
        </a:buClr>
        <a:buChar char="•"/>
        <a:defRPr sz="2400">
          <a:solidFill>
            <a:schemeClr val="tx1"/>
          </a:solidFill>
          <a:latin typeface="+mn-lt"/>
        </a:defRPr>
      </a:lvl6pPr>
      <a:lvl7pPr marL="3771900" indent="-381000" algn="l" rtl="0" fontAlgn="base">
        <a:lnSpc>
          <a:spcPct val="125000"/>
        </a:lnSpc>
        <a:spcBef>
          <a:spcPct val="0"/>
        </a:spcBef>
        <a:spcAft>
          <a:spcPct val="0"/>
        </a:spcAft>
        <a:buClr>
          <a:schemeClr val="hlink"/>
        </a:buClr>
        <a:buChar char="•"/>
        <a:defRPr sz="2400">
          <a:solidFill>
            <a:schemeClr val="tx1"/>
          </a:solidFill>
          <a:latin typeface="+mn-lt"/>
        </a:defRPr>
      </a:lvl7pPr>
      <a:lvl8pPr marL="4229100" indent="-381000" algn="l" rtl="0" fontAlgn="base">
        <a:lnSpc>
          <a:spcPct val="125000"/>
        </a:lnSpc>
        <a:spcBef>
          <a:spcPct val="0"/>
        </a:spcBef>
        <a:spcAft>
          <a:spcPct val="0"/>
        </a:spcAft>
        <a:buClr>
          <a:schemeClr val="hlink"/>
        </a:buClr>
        <a:buChar char="•"/>
        <a:defRPr sz="2400">
          <a:solidFill>
            <a:schemeClr val="tx1"/>
          </a:solidFill>
          <a:latin typeface="+mn-lt"/>
        </a:defRPr>
      </a:lvl8pPr>
      <a:lvl9pPr marL="4686300" indent="-381000" algn="l" rtl="0" fontAlgn="base">
        <a:lnSpc>
          <a:spcPct val="125000"/>
        </a:lnSpc>
        <a:spcBef>
          <a:spcPct val="0"/>
        </a:spcBef>
        <a:spcAft>
          <a:spcPct val="0"/>
        </a:spcAft>
        <a:buClr>
          <a:schemeClr val="hlink"/>
        </a:buClr>
        <a:buChar char="•"/>
        <a:defRPr sz="24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836712"/>
            <a:ext cx="7561089" cy="2160240"/>
          </a:xfrm>
        </p:spPr>
        <p:txBody>
          <a:bodyPr>
            <a:normAutofit/>
          </a:bodyPr>
          <a:lstStyle/>
          <a:p>
            <a:pPr algn="ctr"/>
            <a:r>
              <a:rPr lang="en-US" b="1" dirty="0"/>
              <a:t>Daily practice issues on the implementation of the</a:t>
            </a:r>
            <a:br>
              <a:rPr lang="it-IT" dirty="0"/>
            </a:br>
            <a:r>
              <a:rPr lang="en-US" b="1" dirty="0"/>
              <a:t>EU Succession Regulation </a:t>
            </a:r>
            <a:endParaRPr lang="it-IT" dirty="0"/>
          </a:p>
        </p:txBody>
      </p:sp>
      <p:sp>
        <p:nvSpPr>
          <p:cNvPr id="3" name="Sottotitolo 2"/>
          <p:cNvSpPr>
            <a:spLocks noGrp="1"/>
          </p:cNvSpPr>
          <p:nvPr>
            <p:ph type="subTitle" idx="1"/>
          </p:nvPr>
        </p:nvSpPr>
        <p:spPr>
          <a:xfrm>
            <a:off x="1259632" y="4149080"/>
            <a:ext cx="7416824" cy="2304256"/>
          </a:xfrm>
        </p:spPr>
        <p:txBody>
          <a:bodyPr/>
          <a:lstStyle/>
          <a:p>
            <a:pPr algn="ctr"/>
            <a:r>
              <a:rPr lang="it-IT" sz="2000" dirty="0" err="1"/>
              <a:t>Brussels</a:t>
            </a:r>
            <a:r>
              <a:rPr lang="it-IT" sz="2000" dirty="0"/>
              <a:t>, 6/11/2024</a:t>
            </a:r>
          </a:p>
          <a:p>
            <a:pPr algn="ctr"/>
            <a:endParaRPr lang="it-IT" sz="2000" dirty="0"/>
          </a:p>
          <a:p>
            <a:pPr algn="ctr"/>
            <a:endParaRPr lang="it-IT" sz="2000" dirty="0"/>
          </a:p>
          <a:p>
            <a:pPr algn="r"/>
            <a:r>
              <a:rPr lang="it-IT" sz="2000" dirty="0"/>
              <a:t>Dr. Michele Cuccaro</a:t>
            </a:r>
            <a:endParaRPr lang="it-IT" sz="2000" dirty="0">
              <a:cs typeface="Arial"/>
            </a:endParaRPr>
          </a:p>
          <a:p>
            <a:pPr algn="r"/>
            <a:r>
              <a:rPr lang="it-IT" sz="2000" dirty="0" err="1"/>
              <a:t>Judge</a:t>
            </a:r>
            <a:r>
              <a:rPr lang="it-IT" sz="2000" dirty="0"/>
              <a:t> - Court of Rovereto (Italy)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260648"/>
            <a:ext cx="7867650" cy="936103"/>
          </a:xfrm>
        </p:spPr>
        <p:txBody>
          <a:bodyPr>
            <a:normAutofit fontScale="90000"/>
          </a:bodyPr>
          <a:lstStyle/>
          <a:p>
            <a:r>
              <a:rPr lang="en-US" b="1" dirty="0"/>
              <a:t>2. Handling of National Certificates of Succession</a:t>
            </a:r>
            <a:endParaRPr lang="it-IT" dirty="0"/>
          </a:p>
        </p:txBody>
      </p:sp>
      <p:sp>
        <p:nvSpPr>
          <p:cNvPr id="3" name="Segnaposto contenuto 2"/>
          <p:cNvSpPr>
            <a:spLocks noGrp="1"/>
          </p:cNvSpPr>
          <p:nvPr>
            <p:ph idx="1"/>
          </p:nvPr>
        </p:nvSpPr>
        <p:spPr>
          <a:xfrm>
            <a:off x="900113" y="1340768"/>
            <a:ext cx="7848600" cy="5256584"/>
          </a:xfrm>
        </p:spPr>
        <p:txBody>
          <a:bodyPr/>
          <a:lstStyle/>
          <a:p>
            <a:pPr marL="0" indent="0">
              <a:buNone/>
            </a:pPr>
            <a:r>
              <a:rPr lang="en-US" dirty="0"/>
              <a:t>When national certificates of succession are issued by courts in accordance with Article 3(2) of the Succession Regulation, these certificates are recognized in other Member States without necessitating any additional, specialized procedures (as per Article 39 of the SR).</a:t>
            </a:r>
            <a:endParaRPr lang="it-IT">
              <a:cs typeface="Arial"/>
            </a:endParaRPr>
          </a:p>
          <a:p>
            <a:pPr marL="0" indent="0">
              <a:buNone/>
            </a:pPr>
            <a:endParaRPr lang="en-US" dirty="0"/>
          </a:p>
          <a:p>
            <a:pPr marL="0" indent="0">
              <a:buNone/>
            </a:pPr>
            <a:r>
              <a:rPr lang="en-US" dirty="0"/>
              <a:t>However, in certain MS, there is a practice of requesting a declaration of enforceability in line with Article 43 and subsequent articles of the SR, or subjecting the decision to an exequatur proceeding. </a:t>
            </a:r>
            <a:endParaRPr lang="it-IT">
              <a:cs typeface="Arial"/>
            </a:endParaRPr>
          </a:p>
        </p:txBody>
      </p:sp>
    </p:spTree>
    <p:extLst>
      <p:ext uri="{BB962C8B-B14F-4D97-AF65-F5344CB8AC3E}">
        <p14:creationId xmlns:p14="http://schemas.microsoft.com/office/powerpoint/2010/main" val="3566222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00113" y="836712"/>
            <a:ext cx="7848600" cy="5760640"/>
          </a:xfrm>
        </p:spPr>
        <p:txBody>
          <a:bodyPr/>
          <a:lstStyle/>
          <a:p>
            <a:r>
              <a:rPr lang="it-IT" dirty="0"/>
              <a:t>In the </a:t>
            </a:r>
            <a:r>
              <a:rPr lang="it-IT" dirty="0" err="1"/>
              <a:t>above-mentioned</a:t>
            </a:r>
            <a:r>
              <a:rPr lang="it-IT" dirty="0"/>
              <a:t> ENN Alpe Adria meeting the </a:t>
            </a:r>
            <a:r>
              <a:rPr lang="it-IT" dirty="0" err="1"/>
              <a:t>delegation</a:t>
            </a:r>
            <a:r>
              <a:rPr lang="it-IT" dirty="0"/>
              <a:t> </a:t>
            </a:r>
            <a:r>
              <a:rPr lang="it-IT" dirty="0" err="1"/>
              <a:t>came</a:t>
            </a:r>
            <a:r>
              <a:rPr lang="it-IT" dirty="0"/>
              <a:t> to the </a:t>
            </a:r>
            <a:r>
              <a:rPr lang="it-IT" dirty="0" err="1"/>
              <a:t>conclusion</a:t>
            </a:r>
            <a:r>
              <a:rPr lang="it-IT" dirty="0"/>
              <a:t> </a:t>
            </a:r>
            <a:r>
              <a:rPr lang="it-IT" dirty="0" err="1"/>
              <a:t>that</a:t>
            </a:r>
            <a:r>
              <a:rPr lang="it-IT" dirty="0"/>
              <a:t> </a:t>
            </a:r>
            <a:r>
              <a:rPr lang="en-US" dirty="0"/>
              <a:t>this practice deviates </a:t>
            </a:r>
            <a:r>
              <a:rPr lang="en-US" dirty="0" err="1"/>
              <a:t>fromthe</a:t>
            </a:r>
            <a:r>
              <a:rPr lang="en-US" dirty="0"/>
              <a:t> Regulation and should thus be avoided.</a:t>
            </a:r>
            <a:endParaRPr lang="it-IT" dirty="0"/>
          </a:p>
          <a:p>
            <a:r>
              <a:rPr lang="en-US" dirty="0"/>
              <a:t>The delivery of an exequatur is only necessary when seeking enforceability and should not be a mandatory requirement for the purpose of recording a decision in succession matters originating from another Member State in the land registers. </a:t>
            </a:r>
          </a:p>
          <a:p>
            <a:r>
              <a:rPr lang="en-US" dirty="0"/>
              <a:t>Automatic recognition in accordance with Article 39 of the Succession Regulation should suffice for this purpose.</a:t>
            </a:r>
            <a:endParaRPr lang="it-IT" dirty="0"/>
          </a:p>
        </p:txBody>
      </p:sp>
    </p:spTree>
    <p:extLst>
      <p:ext uri="{BB962C8B-B14F-4D97-AF65-F5344CB8AC3E}">
        <p14:creationId xmlns:p14="http://schemas.microsoft.com/office/powerpoint/2010/main" val="32407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00113" y="836712"/>
            <a:ext cx="7867414" cy="5939380"/>
          </a:xfrm>
        </p:spPr>
        <p:txBody>
          <a:bodyPr/>
          <a:lstStyle/>
          <a:p>
            <a:pPr>
              <a:buNone/>
            </a:pPr>
            <a:r>
              <a:rPr lang="it-IT" dirty="0"/>
              <a:t>The </a:t>
            </a:r>
            <a:r>
              <a:rPr lang="it-IT" err="1"/>
              <a:t>recommendation</a:t>
            </a:r>
            <a:r>
              <a:rPr lang="it-IT" dirty="0"/>
              <a:t> </a:t>
            </a:r>
            <a:r>
              <a:rPr lang="it-IT" err="1"/>
              <a:t>was</a:t>
            </a:r>
            <a:r>
              <a:rPr lang="it-IT" dirty="0"/>
              <a:t> </a:t>
            </a:r>
            <a:r>
              <a:rPr lang="it-IT" err="1"/>
              <a:t>accepted</a:t>
            </a:r>
            <a:r>
              <a:rPr lang="it-IT" dirty="0"/>
              <a:t> by the </a:t>
            </a:r>
            <a:r>
              <a:rPr lang="it-IT" err="1"/>
              <a:t>Slovenian</a:t>
            </a:r>
            <a:r>
              <a:rPr lang="it-IT" dirty="0"/>
              <a:t> Supreme Court in case </a:t>
            </a:r>
            <a:r>
              <a:rPr lang="it-IT" err="1"/>
              <a:t>Kuzma</a:t>
            </a:r>
            <a:r>
              <a:rPr lang="it-IT" dirty="0"/>
              <a:t> (II IPS 24/2024 -  21/8/2024), </a:t>
            </a:r>
            <a:r>
              <a:rPr lang="it-IT" err="1"/>
              <a:t>which</a:t>
            </a:r>
            <a:r>
              <a:rPr lang="it-IT" dirty="0"/>
              <a:t> </a:t>
            </a:r>
            <a:r>
              <a:rPr lang="it-IT" err="1"/>
              <a:t>refuted</a:t>
            </a:r>
            <a:r>
              <a:rPr lang="it-IT" dirty="0"/>
              <a:t> the </a:t>
            </a:r>
            <a:r>
              <a:rPr lang="it-IT" err="1"/>
              <a:t>necessity</a:t>
            </a:r>
            <a:r>
              <a:rPr lang="it-IT" dirty="0"/>
              <a:t> for </a:t>
            </a:r>
            <a:r>
              <a:rPr lang="it-IT" err="1"/>
              <a:t>any</a:t>
            </a:r>
            <a:r>
              <a:rPr lang="it-IT" dirty="0"/>
              <a:t> </a:t>
            </a:r>
            <a:r>
              <a:rPr lang="it-IT" err="1"/>
              <a:t>enforceability</a:t>
            </a:r>
            <a:r>
              <a:rPr lang="it-IT" dirty="0"/>
              <a:t> certificate.</a:t>
            </a:r>
            <a:endParaRPr lang="it-IT" dirty="0">
              <a:cs typeface="Arial"/>
            </a:endParaRPr>
          </a:p>
          <a:p>
            <a:pPr>
              <a:buNone/>
            </a:pPr>
            <a:r>
              <a:rPr lang="it-IT" dirty="0"/>
              <a:t>Conclusion of the SC </a:t>
            </a:r>
            <a:r>
              <a:rPr lang="it-IT" err="1"/>
              <a:t>decision</a:t>
            </a:r>
            <a:r>
              <a:rPr lang="it-IT" dirty="0"/>
              <a:t> </a:t>
            </a:r>
            <a:r>
              <a:rPr lang="it-IT" dirty="0">
                <a:sym typeface="Wingdings" panose="05000000000000000000" pitchFamily="2" charset="2"/>
              </a:rPr>
              <a:t> </a:t>
            </a:r>
            <a:r>
              <a:rPr lang="it-IT" err="1"/>
              <a:t>as</a:t>
            </a:r>
            <a:r>
              <a:rPr lang="it-IT" dirty="0"/>
              <a:t> a </a:t>
            </a:r>
            <a:r>
              <a:rPr lang="it-IT" err="1"/>
              <a:t>result</a:t>
            </a:r>
            <a:r>
              <a:rPr lang="it-IT" dirty="0"/>
              <a:t> of an </a:t>
            </a:r>
            <a:r>
              <a:rPr lang="it-IT" err="1"/>
              <a:t>erroneus</a:t>
            </a:r>
            <a:r>
              <a:rPr lang="it-IT" dirty="0"/>
              <a:t> </a:t>
            </a:r>
            <a:r>
              <a:rPr lang="it-IT" err="1"/>
              <a:t>application</a:t>
            </a:r>
            <a:r>
              <a:rPr lang="it-IT" dirty="0"/>
              <a:t> of the </a:t>
            </a:r>
            <a:r>
              <a:rPr lang="it-IT" err="1"/>
              <a:t>provisions</a:t>
            </a:r>
            <a:r>
              <a:rPr lang="it-IT" dirty="0"/>
              <a:t> of </a:t>
            </a:r>
            <a:r>
              <a:rPr lang="it-IT" err="1"/>
              <a:t>articles</a:t>
            </a:r>
            <a:r>
              <a:rPr lang="it-IT" dirty="0"/>
              <a:t> 43-45 EU SR and 227h </a:t>
            </a:r>
            <a:r>
              <a:rPr lang="it-IT" err="1"/>
              <a:t>Slovenian</a:t>
            </a:r>
            <a:r>
              <a:rPr lang="it-IT" dirty="0"/>
              <a:t> </a:t>
            </a:r>
            <a:r>
              <a:rPr lang="it-IT" err="1"/>
              <a:t>Inheritance</a:t>
            </a:r>
            <a:r>
              <a:rPr lang="it-IT" dirty="0"/>
              <a:t> </a:t>
            </a:r>
            <a:r>
              <a:rPr lang="it-IT" err="1"/>
              <a:t>law</a:t>
            </a:r>
            <a:r>
              <a:rPr lang="it-IT" dirty="0"/>
              <a:t>, the first and second </a:t>
            </a:r>
            <a:r>
              <a:rPr lang="it-IT" err="1"/>
              <a:t>instance</a:t>
            </a:r>
            <a:r>
              <a:rPr lang="it-IT" dirty="0"/>
              <a:t> </a:t>
            </a:r>
            <a:r>
              <a:rPr lang="it-IT" err="1"/>
              <a:t>courts</a:t>
            </a:r>
            <a:r>
              <a:rPr lang="it-IT" dirty="0"/>
              <a:t> </a:t>
            </a:r>
            <a:r>
              <a:rPr lang="it-IT" err="1"/>
              <a:t>erred</a:t>
            </a:r>
            <a:r>
              <a:rPr lang="it-IT" dirty="0"/>
              <a:t> in holding </a:t>
            </a:r>
            <a:r>
              <a:rPr lang="it-IT" err="1"/>
              <a:t>that</a:t>
            </a:r>
            <a:r>
              <a:rPr lang="it-IT" dirty="0"/>
              <a:t> the German joint certificate of </a:t>
            </a:r>
            <a:r>
              <a:rPr lang="it-IT" err="1"/>
              <a:t>succession</a:t>
            </a:r>
            <a:r>
              <a:rPr lang="it-IT" dirty="0"/>
              <a:t> on the </a:t>
            </a:r>
            <a:r>
              <a:rPr lang="it-IT" err="1"/>
              <a:t>basis</a:t>
            </a:r>
            <a:r>
              <a:rPr lang="it-IT" dirty="0"/>
              <a:t> of </a:t>
            </a:r>
            <a:r>
              <a:rPr lang="it-IT" err="1"/>
              <a:t>which</a:t>
            </a:r>
            <a:r>
              <a:rPr lang="it-IT" dirty="0"/>
              <a:t> </a:t>
            </a:r>
            <a:r>
              <a:rPr lang="it-IT" err="1"/>
              <a:t>registration</a:t>
            </a:r>
            <a:r>
              <a:rPr lang="it-IT" dirty="0"/>
              <a:t> </a:t>
            </a:r>
            <a:r>
              <a:rPr lang="it-IT" err="1"/>
              <a:t>was</a:t>
            </a:r>
            <a:r>
              <a:rPr lang="it-IT" dirty="0"/>
              <a:t> </a:t>
            </a:r>
            <a:r>
              <a:rPr lang="it-IT" err="1"/>
              <a:t>sought</a:t>
            </a:r>
            <a:r>
              <a:rPr lang="it-IT" dirty="0"/>
              <a:t> </a:t>
            </a:r>
            <a:r>
              <a:rPr lang="it-IT" err="1"/>
              <a:t>did</a:t>
            </a:r>
            <a:r>
              <a:rPr lang="it-IT" dirty="0"/>
              <a:t> </a:t>
            </a:r>
            <a:r>
              <a:rPr lang="it-IT" err="1"/>
              <a:t>not</a:t>
            </a:r>
            <a:r>
              <a:rPr lang="it-IT" dirty="0"/>
              <a:t> </a:t>
            </a:r>
            <a:r>
              <a:rPr lang="it-IT" err="1"/>
              <a:t>satisfy</a:t>
            </a:r>
            <a:r>
              <a:rPr lang="it-IT" dirty="0"/>
              <a:t> the </a:t>
            </a:r>
            <a:r>
              <a:rPr lang="it-IT" err="1"/>
              <a:t>conditions</a:t>
            </a:r>
            <a:r>
              <a:rPr lang="it-IT" dirty="0"/>
              <a:t> for </a:t>
            </a:r>
            <a:r>
              <a:rPr lang="it-IT" err="1"/>
              <a:t>registration</a:t>
            </a:r>
            <a:r>
              <a:rPr lang="it-IT" dirty="0"/>
              <a:t> under art. 148(2) ZZK-1 </a:t>
            </a:r>
            <a:r>
              <a:rPr lang="it-IT" err="1"/>
              <a:t>because</a:t>
            </a:r>
            <a:r>
              <a:rPr lang="it-IT" dirty="0"/>
              <a:t> </a:t>
            </a:r>
            <a:r>
              <a:rPr lang="it-IT" err="1"/>
              <a:t>it</a:t>
            </a:r>
            <a:r>
              <a:rPr lang="it-IT" dirty="0"/>
              <a:t> </a:t>
            </a:r>
            <a:r>
              <a:rPr lang="it-IT" err="1"/>
              <a:t>did</a:t>
            </a:r>
            <a:r>
              <a:rPr lang="it-IT" dirty="0"/>
              <a:t> </a:t>
            </a:r>
            <a:r>
              <a:rPr lang="it-IT" err="1"/>
              <a:t>not</a:t>
            </a:r>
            <a:r>
              <a:rPr lang="it-IT" dirty="0"/>
              <a:t> </a:t>
            </a:r>
            <a:r>
              <a:rPr lang="it-IT" err="1"/>
              <a:t>have</a:t>
            </a:r>
            <a:r>
              <a:rPr lang="it-IT" dirty="0"/>
              <a:t> the </a:t>
            </a:r>
            <a:r>
              <a:rPr lang="it-IT" err="1"/>
              <a:t>characteristic</a:t>
            </a:r>
            <a:r>
              <a:rPr lang="it-IT" dirty="0"/>
              <a:t> of </a:t>
            </a:r>
            <a:r>
              <a:rPr lang="it-IT" err="1"/>
              <a:t>enforceability</a:t>
            </a:r>
            <a:endParaRPr lang="it-IT">
              <a:cs typeface="Arial"/>
            </a:endParaRPr>
          </a:p>
        </p:txBody>
      </p:sp>
    </p:spTree>
    <p:extLst>
      <p:ext uri="{BB962C8B-B14F-4D97-AF65-F5344CB8AC3E}">
        <p14:creationId xmlns:p14="http://schemas.microsoft.com/office/powerpoint/2010/main" val="2323549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00113" y="836712"/>
            <a:ext cx="7848600" cy="5760640"/>
          </a:xfrm>
        </p:spPr>
        <p:txBody>
          <a:bodyPr/>
          <a:lstStyle/>
          <a:p>
            <a:pPr>
              <a:buNone/>
            </a:pPr>
            <a:r>
              <a:rPr lang="it-IT" err="1"/>
              <a:t>This</a:t>
            </a:r>
            <a:r>
              <a:rPr lang="it-IT" dirty="0"/>
              <a:t> ruling by the </a:t>
            </a:r>
            <a:r>
              <a:rPr lang="it-IT" err="1"/>
              <a:t>Slovenian</a:t>
            </a:r>
            <a:r>
              <a:rPr lang="it-IT" dirty="0"/>
              <a:t> Supreme Court </a:t>
            </a:r>
            <a:r>
              <a:rPr lang="it-IT" err="1"/>
              <a:t>is</a:t>
            </a:r>
            <a:r>
              <a:rPr lang="it-IT" dirty="0"/>
              <a:t> </a:t>
            </a:r>
            <a:r>
              <a:rPr lang="it-IT" err="1"/>
              <a:t>perfectly</a:t>
            </a:r>
            <a:r>
              <a:rPr lang="it-IT" dirty="0"/>
              <a:t> in line with the </a:t>
            </a:r>
            <a:r>
              <a:rPr lang="it-IT" err="1"/>
              <a:t>decision</a:t>
            </a:r>
            <a:r>
              <a:rPr lang="it-IT" dirty="0"/>
              <a:t> of a fellow </a:t>
            </a:r>
            <a:r>
              <a:rPr lang="it-IT" err="1"/>
              <a:t>judge</a:t>
            </a:r>
            <a:r>
              <a:rPr lang="it-IT" dirty="0"/>
              <a:t> of the Court of Trieste, </a:t>
            </a:r>
            <a:r>
              <a:rPr lang="it-IT" err="1"/>
              <a:t>who</a:t>
            </a:r>
            <a:r>
              <a:rPr lang="it-IT" dirty="0"/>
              <a:t> </a:t>
            </a:r>
            <a:r>
              <a:rPr lang="it-IT" err="1"/>
              <a:t>refused</a:t>
            </a:r>
            <a:r>
              <a:rPr lang="it-IT" dirty="0"/>
              <a:t> to </a:t>
            </a:r>
            <a:r>
              <a:rPr lang="it-IT" err="1"/>
              <a:t>allow</a:t>
            </a:r>
            <a:r>
              <a:rPr lang="it-IT" dirty="0"/>
              <a:t> the </a:t>
            </a:r>
            <a:r>
              <a:rPr lang="it-IT" err="1"/>
              <a:t>issuing</a:t>
            </a:r>
            <a:r>
              <a:rPr lang="it-IT" dirty="0"/>
              <a:t> of a certificate of </a:t>
            </a:r>
            <a:r>
              <a:rPr lang="it-IT" err="1"/>
              <a:t>enforceability</a:t>
            </a:r>
            <a:r>
              <a:rPr lang="it-IT" dirty="0"/>
              <a:t> </a:t>
            </a:r>
            <a:r>
              <a:rPr lang="it-IT" err="1"/>
              <a:t>that</a:t>
            </a:r>
            <a:r>
              <a:rPr lang="it-IT" dirty="0"/>
              <a:t> </a:t>
            </a:r>
            <a:r>
              <a:rPr lang="it-IT" err="1"/>
              <a:t>Slovenian</a:t>
            </a:r>
            <a:r>
              <a:rPr lang="it-IT" dirty="0"/>
              <a:t> LR </a:t>
            </a:r>
            <a:r>
              <a:rPr lang="it-IT" err="1"/>
              <a:t>authorities</a:t>
            </a:r>
            <a:r>
              <a:rPr lang="it-IT" dirty="0"/>
              <a:t> </a:t>
            </a:r>
            <a:r>
              <a:rPr lang="it-IT" err="1"/>
              <a:t>had</a:t>
            </a:r>
            <a:r>
              <a:rPr lang="it-IT" dirty="0"/>
              <a:t> </a:t>
            </a:r>
            <a:r>
              <a:rPr lang="it-IT" err="1"/>
              <a:t>required</a:t>
            </a:r>
            <a:r>
              <a:rPr lang="it-IT" dirty="0"/>
              <a:t> </a:t>
            </a:r>
            <a:r>
              <a:rPr lang="it-IT" err="1"/>
              <a:t>upon</a:t>
            </a:r>
            <a:r>
              <a:rPr lang="it-IT" dirty="0"/>
              <a:t> </a:t>
            </a:r>
            <a:r>
              <a:rPr lang="it-IT" err="1"/>
              <a:t>receiving</a:t>
            </a:r>
            <a:r>
              <a:rPr lang="it-IT" dirty="0"/>
              <a:t> an </a:t>
            </a:r>
            <a:r>
              <a:rPr lang="it-IT" err="1"/>
              <a:t>Italian</a:t>
            </a:r>
            <a:r>
              <a:rPr lang="it-IT" dirty="0"/>
              <a:t> Certificate of </a:t>
            </a:r>
            <a:r>
              <a:rPr lang="it-IT" err="1"/>
              <a:t>Succession</a:t>
            </a:r>
            <a:r>
              <a:rPr lang="it-IT" dirty="0"/>
              <a:t> </a:t>
            </a:r>
            <a:r>
              <a:rPr lang="it-IT" err="1"/>
              <a:t>intended</a:t>
            </a:r>
            <a:r>
              <a:rPr lang="it-IT" dirty="0"/>
              <a:t> to </a:t>
            </a:r>
            <a:r>
              <a:rPr lang="it-IT" err="1"/>
              <a:t>register</a:t>
            </a:r>
            <a:r>
              <a:rPr lang="it-IT" dirty="0"/>
              <a:t> a </a:t>
            </a:r>
            <a:r>
              <a:rPr lang="it-IT" err="1"/>
              <a:t>property</a:t>
            </a:r>
            <a:r>
              <a:rPr lang="it-IT" dirty="0"/>
              <a:t> in Slovenia</a:t>
            </a:r>
            <a:endParaRPr lang="it-IT" dirty="0">
              <a:cs typeface="Arial"/>
            </a:endParaRPr>
          </a:p>
        </p:txBody>
      </p:sp>
    </p:spTree>
    <p:extLst>
      <p:ext uri="{BB962C8B-B14F-4D97-AF65-F5344CB8AC3E}">
        <p14:creationId xmlns:p14="http://schemas.microsoft.com/office/powerpoint/2010/main" val="1817055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260648"/>
            <a:ext cx="7867650" cy="936103"/>
          </a:xfrm>
        </p:spPr>
        <p:txBody>
          <a:bodyPr>
            <a:normAutofit fontScale="90000"/>
          </a:bodyPr>
          <a:lstStyle/>
          <a:p>
            <a:r>
              <a:rPr lang="it-IT" b="1" dirty="0"/>
              <a:t>3. National Certificate of </a:t>
            </a:r>
            <a:r>
              <a:rPr lang="it-IT" b="1" dirty="0" err="1"/>
              <a:t>Succession</a:t>
            </a:r>
            <a:r>
              <a:rPr lang="it-IT" b="1" dirty="0"/>
              <a:t> and risk of </a:t>
            </a:r>
            <a:r>
              <a:rPr lang="it-IT" b="1" dirty="0" err="1"/>
              <a:t>parallel</a:t>
            </a:r>
            <a:r>
              <a:rPr lang="it-IT" b="1" dirty="0"/>
              <a:t> </a:t>
            </a:r>
            <a:r>
              <a:rPr lang="it-IT" b="1" dirty="0" err="1"/>
              <a:t>proceedings</a:t>
            </a:r>
            <a:endParaRPr lang="it-IT" b="1" dirty="0"/>
          </a:p>
        </p:txBody>
      </p:sp>
      <p:sp>
        <p:nvSpPr>
          <p:cNvPr id="3" name="Segnaposto contenuto 2"/>
          <p:cNvSpPr>
            <a:spLocks noGrp="1"/>
          </p:cNvSpPr>
          <p:nvPr>
            <p:ph idx="1"/>
          </p:nvPr>
        </p:nvSpPr>
        <p:spPr>
          <a:xfrm>
            <a:off x="900113" y="1268760"/>
            <a:ext cx="7848600" cy="5328592"/>
          </a:xfrm>
        </p:spPr>
        <p:txBody>
          <a:bodyPr/>
          <a:lstStyle/>
          <a:p>
            <a:pPr marL="0" indent="0">
              <a:buNone/>
            </a:pPr>
            <a:r>
              <a:rPr lang="en-US" dirty="0"/>
              <a:t>Parallel proceedings on the same succession and estate were quite frequent among Member States before the Succession Regulation entered into force.</a:t>
            </a:r>
          </a:p>
          <a:p>
            <a:pPr marL="0" indent="0">
              <a:buNone/>
            </a:pPr>
            <a:r>
              <a:rPr lang="en-US" dirty="0"/>
              <a:t>One of the major achievements of the Regulation was to effect a concentration of proceedings in only one Member State, most often the state of the last habitual residence of the </a:t>
            </a:r>
            <a:r>
              <a:rPr lang="it-IT" dirty="0" err="1"/>
              <a:t>deceased</a:t>
            </a:r>
            <a:r>
              <a:rPr lang="it-IT" dirty="0"/>
              <a:t>.</a:t>
            </a:r>
          </a:p>
          <a:p>
            <a:pPr marL="0" indent="0">
              <a:buNone/>
            </a:pPr>
            <a:endParaRPr lang="it-IT" dirty="0"/>
          </a:p>
        </p:txBody>
      </p:sp>
    </p:spTree>
    <p:extLst>
      <p:ext uri="{BB962C8B-B14F-4D97-AF65-F5344CB8AC3E}">
        <p14:creationId xmlns:p14="http://schemas.microsoft.com/office/powerpoint/2010/main" val="2876700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260649"/>
            <a:ext cx="7867650" cy="720080"/>
          </a:xfrm>
        </p:spPr>
        <p:txBody>
          <a:bodyPr>
            <a:normAutofit/>
          </a:bodyPr>
          <a:lstStyle/>
          <a:p>
            <a:r>
              <a:rPr lang="en-US" dirty="0"/>
              <a:t>ECJ  C-20/17 (</a:t>
            </a:r>
            <a:r>
              <a:rPr lang="en-US" dirty="0" err="1"/>
              <a:t>Oberle</a:t>
            </a:r>
            <a:r>
              <a:rPr lang="en-US" dirty="0"/>
              <a:t>)</a:t>
            </a:r>
            <a:endParaRPr lang="it-IT" dirty="0"/>
          </a:p>
        </p:txBody>
      </p:sp>
      <p:sp>
        <p:nvSpPr>
          <p:cNvPr id="3" name="Segnaposto contenuto 2"/>
          <p:cNvSpPr>
            <a:spLocks noGrp="1"/>
          </p:cNvSpPr>
          <p:nvPr>
            <p:ph idx="1"/>
          </p:nvPr>
        </p:nvSpPr>
        <p:spPr>
          <a:xfrm>
            <a:off x="900113" y="1268760"/>
            <a:ext cx="7848600" cy="5328592"/>
          </a:xfrm>
        </p:spPr>
        <p:txBody>
          <a:bodyPr/>
          <a:lstStyle/>
          <a:p>
            <a:pPr>
              <a:buNone/>
            </a:pPr>
            <a:r>
              <a:rPr lang="en-US" dirty="0"/>
              <a:t>Art. 4 of Regulation (EU) No 650/2012 .... must be interpreted as precluding legislation of a Member State, such as that at issue in the main proceedings, which provides that, although the deceased did not, at the time of death, have his habitual residence in that MS, the courts of that MS are to retain jurisdiction to issue national certificates of succession, in the context of a succession with cross-border implications, where the assets of the estate are located in that MS or the deceased was a national of that MS.</a:t>
            </a:r>
            <a:endParaRPr lang="it-IT" dirty="0"/>
          </a:p>
        </p:txBody>
      </p:sp>
    </p:spTree>
    <p:extLst>
      <p:ext uri="{BB962C8B-B14F-4D97-AF65-F5344CB8AC3E}">
        <p14:creationId xmlns:p14="http://schemas.microsoft.com/office/powerpoint/2010/main" val="3138418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260649"/>
            <a:ext cx="7867650" cy="576064"/>
          </a:xfrm>
        </p:spPr>
        <p:txBody>
          <a:bodyPr>
            <a:normAutofit fontScale="90000"/>
          </a:bodyPr>
          <a:lstStyle/>
          <a:p>
            <a:r>
              <a:rPr lang="it-IT" dirty="0"/>
              <a:t>ECJ C-80/19 (E.E.)</a:t>
            </a:r>
          </a:p>
        </p:txBody>
      </p:sp>
      <p:sp>
        <p:nvSpPr>
          <p:cNvPr id="3" name="Segnaposto contenuto 2"/>
          <p:cNvSpPr>
            <a:spLocks noGrp="1"/>
          </p:cNvSpPr>
          <p:nvPr>
            <p:ph idx="1"/>
          </p:nvPr>
        </p:nvSpPr>
        <p:spPr>
          <a:xfrm>
            <a:off x="900113" y="836712"/>
            <a:ext cx="7848600" cy="5976664"/>
          </a:xfrm>
        </p:spPr>
        <p:txBody>
          <a:bodyPr/>
          <a:lstStyle/>
          <a:p>
            <a:pPr>
              <a:buNone/>
            </a:pPr>
            <a:r>
              <a:rPr lang="en-US" dirty="0"/>
              <a:t>Art. 4 and 59 of Regulation No 650/2012 must be interpreted as meaning that notaries of a MS, who are not classed as ‘courts’ for the purposes of that regulation, can issue national certificates of succession WITHOUT APPLYING THE GENERAL RULES OF JURISDICTION laid down by that regulation. If the referring court finds that those certificates satisfy the conditions laid down in Art. 3(1)(</a:t>
            </a:r>
            <a:r>
              <a:rPr lang="en-US" dirty="0" err="1"/>
              <a:t>i</a:t>
            </a:r>
            <a:r>
              <a:rPr lang="en-US" dirty="0"/>
              <a:t>) of that regulation and can, therefore, be regarded as ‘authentic instruments’, within the meaning of that provision, such certificates produce, in other MS, the effects that Art. 59(1) and Art. 60(1) of Reg. No 650/2012 attribute to authentic instruments</a:t>
            </a:r>
            <a:endParaRPr lang="it-IT" dirty="0"/>
          </a:p>
          <a:p>
            <a:pPr>
              <a:buNone/>
            </a:pPr>
            <a:endParaRPr lang="it-IT" dirty="0"/>
          </a:p>
        </p:txBody>
      </p:sp>
    </p:spTree>
    <p:extLst>
      <p:ext uri="{BB962C8B-B14F-4D97-AF65-F5344CB8AC3E}">
        <p14:creationId xmlns:p14="http://schemas.microsoft.com/office/powerpoint/2010/main" val="1880053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00113" y="836712"/>
            <a:ext cx="7848600" cy="5760640"/>
          </a:xfrm>
        </p:spPr>
        <p:txBody>
          <a:bodyPr/>
          <a:lstStyle/>
          <a:p>
            <a:pPr marL="0" indent="0">
              <a:buNone/>
            </a:pPr>
            <a:r>
              <a:rPr lang="en-US" dirty="0"/>
              <a:t>It’s easy to notice that the first decision certainly goes in the direction of avoiding the risk of parallel proceedings, while the second goes exactly in the opposite direction.</a:t>
            </a:r>
          </a:p>
          <a:p>
            <a:pPr marL="0" indent="0">
              <a:buNone/>
            </a:pPr>
            <a:endParaRPr lang="en-US" dirty="0"/>
          </a:p>
          <a:p>
            <a:pPr marL="0" indent="0">
              <a:buNone/>
            </a:pPr>
            <a:r>
              <a:rPr lang="en-US" dirty="0"/>
              <a:t>ECJ C-20/17 (Oberle)  </a:t>
            </a:r>
          </a:p>
          <a:p>
            <a:pPr marL="0" indent="0">
              <a:buNone/>
            </a:pPr>
            <a:endParaRPr lang="en-US" dirty="0"/>
          </a:p>
          <a:p>
            <a:pPr marL="0" indent="0">
              <a:buNone/>
            </a:pPr>
            <a:endParaRPr lang="en-US" dirty="0"/>
          </a:p>
          <a:p>
            <a:pPr marL="0" indent="0">
              <a:buNone/>
            </a:pPr>
            <a:endParaRPr lang="en-US" dirty="0"/>
          </a:p>
          <a:p>
            <a:pPr marL="0" indent="0">
              <a:buNone/>
            </a:pPr>
            <a:r>
              <a:rPr lang="en-US" dirty="0">
                <a:solidFill>
                  <a:srgbClr val="00387D"/>
                </a:solidFill>
                <a:cs typeface="Arial"/>
              </a:rPr>
              <a:t>ECJ C-80/19 (E.E.)  </a:t>
            </a:r>
          </a:p>
          <a:p>
            <a:pPr marL="0" indent="0">
              <a:buNone/>
            </a:pPr>
            <a:endParaRPr lang="en-US" dirty="0">
              <a:cs typeface="Arial"/>
            </a:endParaRPr>
          </a:p>
          <a:p>
            <a:pPr marL="0" indent="0">
              <a:buNone/>
            </a:pPr>
            <a:endParaRPr lang="en-US" dirty="0">
              <a:cs typeface="Arial"/>
            </a:endParaRPr>
          </a:p>
        </p:txBody>
      </p:sp>
      <p:pic>
        <p:nvPicPr>
          <p:cNvPr id="5" name="Elemento grafico 4" descr="Faccina sorridente con riempimento a tinta unita">
            <a:extLst>
              <a:ext uri="{FF2B5EF4-FFF2-40B4-BE49-F238E27FC236}">
                <a16:creationId xmlns:a16="http://schemas.microsoft.com/office/drawing/2014/main" id="{B5AB9D7E-B3D8-6054-7344-DF22CEC3EA8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71541" y="2520244"/>
            <a:ext cx="914400" cy="914400"/>
          </a:xfrm>
          <a:prstGeom prst="rect">
            <a:avLst/>
          </a:prstGeom>
        </p:spPr>
      </p:pic>
      <p:pic>
        <p:nvPicPr>
          <p:cNvPr id="6" name="Elemento grafico 5" descr="Faccina triste con riempimento a tinta unita">
            <a:extLst>
              <a:ext uri="{FF2B5EF4-FFF2-40B4-BE49-F238E27FC236}">
                <a16:creationId xmlns:a16="http://schemas.microsoft.com/office/drawing/2014/main" id="{971603AF-36E4-7AB6-B681-5B5C29309A9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71541" y="4298244"/>
            <a:ext cx="914400" cy="914400"/>
          </a:xfrm>
          <a:prstGeom prst="rect">
            <a:avLst/>
          </a:prstGeom>
        </p:spPr>
      </p:pic>
    </p:spTree>
    <p:extLst>
      <p:ext uri="{BB962C8B-B14F-4D97-AF65-F5344CB8AC3E}">
        <p14:creationId xmlns:p14="http://schemas.microsoft.com/office/powerpoint/2010/main" val="1028221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DB2016-22DE-44DA-9488-C02A87E1A4DA}"/>
              </a:ext>
            </a:extLst>
          </p:cNvPr>
          <p:cNvSpPr>
            <a:spLocks noGrp="1"/>
          </p:cNvSpPr>
          <p:nvPr>
            <p:ph type="title"/>
          </p:nvPr>
        </p:nvSpPr>
        <p:spPr/>
        <p:txBody>
          <a:bodyPr/>
          <a:lstStyle/>
          <a:p>
            <a:r>
              <a:rPr lang="it-IT" dirty="0"/>
              <a:t>Schmidt</a:t>
            </a:r>
          </a:p>
        </p:txBody>
      </p:sp>
      <p:sp>
        <p:nvSpPr>
          <p:cNvPr id="3" name="Segnaposto contenuto 2">
            <a:extLst>
              <a:ext uri="{FF2B5EF4-FFF2-40B4-BE49-F238E27FC236}">
                <a16:creationId xmlns:a16="http://schemas.microsoft.com/office/drawing/2014/main" id="{2C3E3CC4-58DA-49EC-BC59-EE2296E49F3A}"/>
              </a:ext>
            </a:extLst>
          </p:cNvPr>
          <p:cNvSpPr>
            <a:spLocks noGrp="1"/>
          </p:cNvSpPr>
          <p:nvPr>
            <p:ph idx="1"/>
          </p:nvPr>
        </p:nvSpPr>
        <p:spPr/>
        <p:txBody>
          <a:bodyPr/>
          <a:lstStyle/>
          <a:p>
            <a:pPr marL="0" indent="0">
              <a:buNone/>
            </a:pPr>
            <a:r>
              <a:rPr lang="en-US" dirty="0"/>
              <a:t>As a result (of the ECJ C-80/19), a curious form of discrimination between national succession certificates now emerges. If the competence lies within a court, as is the case with the German </a:t>
            </a:r>
            <a:r>
              <a:rPr lang="en-US" err="1"/>
              <a:t>Erbschein</a:t>
            </a:r>
            <a:r>
              <a:rPr lang="en-US" dirty="0"/>
              <a:t>, then the certificate can only be issued by the court competent under the Succession Regulation. On the other hand, if it is issued by a notary, as is the case, for example, in France, Lithuania or Italy, such restrictions do not apply.</a:t>
            </a:r>
            <a:endParaRPr lang="it-IT">
              <a:cs typeface="Arial"/>
            </a:endParaRPr>
          </a:p>
        </p:txBody>
      </p:sp>
    </p:spTree>
    <p:extLst>
      <p:ext uri="{BB962C8B-B14F-4D97-AF65-F5344CB8AC3E}">
        <p14:creationId xmlns:p14="http://schemas.microsoft.com/office/powerpoint/2010/main" val="2385029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DB2016-22DE-44DA-9488-C02A87E1A4DA}"/>
              </a:ext>
            </a:extLst>
          </p:cNvPr>
          <p:cNvSpPr>
            <a:spLocks noGrp="1"/>
          </p:cNvSpPr>
          <p:nvPr>
            <p:ph type="title"/>
          </p:nvPr>
        </p:nvSpPr>
        <p:spPr/>
        <p:txBody>
          <a:bodyPr/>
          <a:lstStyle/>
          <a:p>
            <a:r>
              <a:rPr lang="it-IT" dirty="0">
                <a:cs typeface="Arial"/>
              </a:rPr>
              <a:t>Schmidt</a:t>
            </a:r>
            <a:endParaRPr lang="it-IT" dirty="0"/>
          </a:p>
        </p:txBody>
      </p:sp>
      <p:sp>
        <p:nvSpPr>
          <p:cNvPr id="3" name="Segnaposto contenuto 2">
            <a:extLst>
              <a:ext uri="{FF2B5EF4-FFF2-40B4-BE49-F238E27FC236}">
                <a16:creationId xmlns:a16="http://schemas.microsoft.com/office/drawing/2014/main" id="{2C3E3CC4-58DA-49EC-BC59-EE2296E49F3A}"/>
              </a:ext>
            </a:extLst>
          </p:cNvPr>
          <p:cNvSpPr>
            <a:spLocks noGrp="1"/>
          </p:cNvSpPr>
          <p:nvPr>
            <p:ph idx="1"/>
          </p:nvPr>
        </p:nvSpPr>
        <p:spPr/>
        <p:txBody>
          <a:bodyPr/>
          <a:lstStyle/>
          <a:p>
            <a:pPr marL="0" indent="0">
              <a:buNone/>
            </a:pPr>
            <a:r>
              <a:rPr lang="en-US" dirty="0"/>
              <a:t>In other words, notarial succession certificates are more freely accessible than judicial ones. Finding a justification for the described difference in treatment seems rather difficult, if not impossible, especially considering that at the European level, the national organization of judicial and administrative functions should not have any relevance</a:t>
            </a:r>
            <a:endParaRPr lang="it-IT">
              <a:cs typeface="Arial"/>
            </a:endParaRPr>
          </a:p>
        </p:txBody>
      </p:sp>
    </p:spTree>
    <p:extLst>
      <p:ext uri="{BB962C8B-B14F-4D97-AF65-F5344CB8AC3E}">
        <p14:creationId xmlns:p14="http://schemas.microsoft.com/office/powerpoint/2010/main" val="2591520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00113" y="836712"/>
            <a:ext cx="7848600" cy="5904656"/>
          </a:xfrm>
        </p:spPr>
        <p:txBody>
          <a:bodyPr/>
          <a:lstStyle/>
          <a:p>
            <a:pPr>
              <a:buNone/>
            </a:pPr>
            <a:r>
              <a:rPr lang="it-IT" dirty="0"/>
              <a:t>With </a:t>
            </a:r>
            <a:r>
              <a:rPr lang="it-IT" dirty="0" err="1"/>
              <a:t>my</a:t>
            </a:r>
            <a:r>
              <a:rPr lang="it-IT" dirty="0"/>
              <a:t> speech </a:t>
            </a:r>
            <a:r>
              <a:rPr lang="it-IT" dirty="0" err="1"/>
              <a:t>I’d</a:t>
            </a:r>
            <a:r>
              <a:rPr lang="it-IT" dirty="0"/>
              <a:t> like to:</a:t>
            </a:r>
          </a:p>
          <a:p>
            <a:pPr>
              <a:buFont typeface="Wingdings" panose="05000000000000000000" pitchFamily="2" charset="2"/>
              <a:buChar char="ü"/>
            </a:pPr>
            <a:r>
              <a:rPr lang="it-IT" dirty="0"/>
              <a:t> </a:t>
            </a:r>
            <a:r>
              <a:rPr lang="it-IT" dirty="0" err="1"/>
              <a:t>briefly</a:t>
            </a:r>
            <a:r>
              <a:rPr lang="it-IT" dirty="0"/>
              <a:t> share with </a:t>
            </a:r>
            <a:r>
              <a:rPr lang="it-IT" dirty="0" err="1"/>
              <a:t>you</a:t>
            </a:r>
            <a:r>
              <a:rPr lang="it-IT" dirty="0"/>
              <a:t> </a:t>
            </a:r>
            <a:r>
              <a:rPr lang="it-IT" dirty="0" err="1"/>
              <a:t>my</a:t>
            </a:r>
            <a:r>
              <a:rPr lang="it-IT" dirty="0"/>
              <a:t> </a:t>
            </a:r>
            <a:r>
              <a:rPr lang="it-IT" dirty="0" err="1"/>
              <a:t>experience</a:t>
            </a:r>
            <a:r>
              <a:rPr lang="it-IT" dirty="0"/>
              <a:t> in the field of ECS </a:t>
            </a:r>
            <a:r>
              <a:rPr lang="it-IT" dirty="0" err="1"/>
              <a:t>as</a:t>
            </a:r>
            <a:r>
              <a:rPr lang="it-IT" dirty="0"/>
              <a:t> an LR </a:t>
            </a:r>
            <a:r>
              <a:rPr lang="it-IT" dirty="0" err="1"/>
              <a:t>judge</a:t>
            </a:r>
            <a:r>
              <a:rPr lang="it-IT" dirty="0"/>
              <a:t> and </a:t>
            </a:r>
            <a:r>
              <a:rPr lang="it-IT" dirty="0" err="1"/>
              <a:t>as</a:t>
            </a:r>
            <a:r>
              <a:rPr lang="it-IT" dirty="0"/>
              <a:t> a </a:t>
            </a:r>
            <a:r>
              <a:rPr lang="it-IT" dirty="0" err="1"/>
              <a:t>judge</a:t>
            </a:r>
            <a:r>
              <a:rPr lang="en-US" dirty="0"/>
              <a:t> </a:t>
            </a:r>
            <a:r>
              <a:rPr lang="it-IT" dirty="0"/>
              <a:t>in </a:t>
            </a:r>
            <a:r>
              <a:rPr lang="it-IT" dirty="0" err="1"/>
              <a:t>charge</a:t>
            </a:r>
            <a:r>
              <a:rPr lang="it-IT" dirty="0"/>
              <a:t> of </a:t>
            </a:r>
            <a:r>
              <a:rPr lang="it-IT" dirty="0" err="1"/>
              <a:t>issuing</a:t>
            </a:r>
            <a:r>
              <a:rPr lang="it-IT" dirty="0"/>
              <a:t> </a:t>
            </a:r>
            <a:r>
              <a:rPr lang="en-US" dirty="0"/>
              <a:t>national certificates of succession;</a:t>
            </a:r>
          </a:p>
          <a:p>
            <a:pPr>
              <a:buFont typeface="Wingdings" panose="05000000000000000000" pitchFamily="2" charset="2"/>
              <a:buChar char="ü"/>
            </a:pPr>
            <a:r>
              <a:rPr lang="en-US" dirty="0"/>
              <a:t>give you a follow-up on my participation, as member of the Italian delegation, at the Transnational Forum – Alpe Adria which took place last Autumn in Gorizia and where </a:t>
            </a:r>
            <a:r>
              <a:rPr lang="en-US" dirty="0">
                <a:solidFill>
                  <a:srgbClr val="00387D"/>
                </a:solidFill>
                <a:latin typeface="Arial"/>
                <a:cs typeface="Arial"/>
              </a:rPr>
              <a:t>notaries, university professors and judges</a:t>
            </a:r>
            <a:r>
              <a:rPr lang="en-US" dirty="0"/>
              <a:t> from Austria, Croatia, Italy and Slovenia convened to debate on the very topic of “Daily practice issues on the implementation of the EU Succession Regulation”. </a:t>
            </a:r>
            <a:endParaRPr lang="it-IT" dirty="0"/>
          </a:p>
          <a:p>
            <a:pPr>
              <a:buNone/>
            </a:pPr>
            <a:endParaRPr lang="it-IT" dirty="0"/>
          </a:p>
        </p:txBody>
      </p:sp>
    </p:spTree>
    <p:extLst>
      <p:ext uri="{BB962C8B-B14F-4D97-AF65-F5344CB8AC3E}">
        <p14:creationId xmlns:p14="http://schemas.microsoft.com/office/powerpoint/2010/main" val="4249890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00113" y="836712"/>
            <a:ext cx="7848600" cy="5760640"/>
          </a:xfrm>
        </p:spPr>
        <p:txBody>
          <a:bodyPr/>
          <a:lstStyle/>
          <a:p>
            <a:pPr marL="0" indent="0">
              <a:buNone/>
            </a:pPr>
            <a:r>
              <a:rPr lang="en-US" dirty="0"/>
              <a:t>The 2023 Alpe Adria Meeting suggested that National authorities which do not qualify as courts under the Regulation should exercise restraint in issuing national certificates in instances where the deceased had the last habitual residence in another Member State. </a:t>
            </a:r>
            <a:endParaRPr lang="it-IT" dirty="0"/>
          </a:p>
          <a:p>
            <a:pPr marL="0" indent="0">
              <a:buNone/>
            </a:pPr>
            <a:r>
              <a:rPr lang="en-US" dirty="0"/>
              <a:t>This will help prevent conflicts with the European Certificate of Succession (ECS), which is issued based on the relevant law and by the competent authority as stipulated in the Succession Regulation</a:t>
            </a:r>
            <a:endParaRPr lang="it-IT">
              <a:cs typeface="Arial"/>
            </a:endParaRPr>
          </a:p>
        </p:txBody>
      </p:sp>
    </p:spTree>
    <p:extLst>
      <p:ext uri="{BB962C8B-B14F-4D97-AF65-F5344CB8AC3E}">
        <p14:creationId xmlns:p14="http://schemas.microsoft.com/office/powerpoint/2010/main" val="3210736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260649"/>
            <a:ext cx="7867650" cy="648072"/>
          </a:xfrm>
        </p:spPr>
        <p:txBody>
          <a:bodyPr>
            <a:normAutofit/>
          </a:bodyPr>
          <a:lstStyle/>
          <a:p>
            <a:r>
              <a:rPr lang="it-IT" dirty="0" err="1"/>
              <a:t>Recommendation</a:t>
            </a:r>
            <a:r>
              <a:rPr lang="it-IT" dirty="0"/>
              <a:t> # 6  MAPE</a:t>
            </a:r>
          </a:p>
        </p:txBody>
      </p:sp>
      <p:sp>
        <p:nvSpPr>
          <p:cNvPr id="3" name="Segnaposto contenuto 2"/>
          <p:cNvSpPr>
            <a:spLocks noGrp="1"/>
          </p:cNvSpPr>
          <p:nvPr>
            <p:ph idx="1"/>
          </p:nvPr>
        </p:nvSpPr>
        <p:spPr>
          <a:xfrm>
            <a:off x="900113" y="1196752"/>
            <a:ext cx="7848600" cy="5400600"/>
          </a:xfrm>
        </p:spPr>
        <p:txBody>
          <a:bodyPr/>
          <a:lstStyle/>
          <a:p>
            <a:pPr marL="0" indent="0">
              <a:buNone/>
            </a:pPr>
            <a:r>
              <a:rPr lang="en-US" dirty="0"/>
              <a:t>In order to prevent parallel proceedings</a:t>
            </a:r>
            <a:r>
              <a:rPr lang="en-US" b="1" dirty="0"/>
              <a:t> </a:t>
            </a:r>
            <a:r>
              <a:rPr lang="en-US" dirty="0"/>
              <a:t>in two (or</a:t>
            </a:r>
          </a:p>
          <a:p>
            <a:pPr marL="0" indent="0">
              <a:buNone/>
            </a:pPr>
            <a:r>
              <a:rPr lang="en-US" dirty="0"/>
              <a:t>more) Member States over the same estate regarding</a:t>
            </a:r>
          </a:p>
          <a:p>
            <a:pPr marL="0" indent="0">
              <a:buNone/>
            </a:pPr>
            <a:r>
              <a:rPr lang="en-US" dirty="0"/>
              <a:t>the same subject-matter, Member States should ensure</a:t>
            </a:r>
          </a:p>
          <a:p>
            <a:pPr marL="0" indent="0">
              <a:buNone/>
            </a:pPr>
            <a:r>
              <a:rPr lang="en-US" dirty="0"/>
              <a:t>that notaries and courts may verify whether the same</a:t>
            </a:r>
          </a:p>
          <a:p>
            <a:pPr marL="0" indent="0">
              <a:buNone/>
            </a:pPr>
            <a:r>
              <a:rPr lang="en-US" dirty="0"/>
              <a:t>question is not already dealt with by a notary or a court in another Member State. To that end, Member States</a:t>
            </a:r>
          </a:p>
          <a:p>
            <a:pPr marL="0" indent="0">
              <a:buNone/>
            </a:pPr>
            <a:r>
              <a:rPr lang="en-US" dirty="0"/>
              <a:t>could establish a register of pending and terminated</a:t>
            </a:r>
          </a:p>
          <a:p>
            <a:pPr marL="0" indent="0">
              <a:buNone/>
            </a:pPr>
            <a:r>
              <a:rPr lang="en-US" dirty="0"/>
              <a:t>succession proceedings. The Member States could</a:t>
            </a:r>
          </a:p>
          <a:p>
            <a:pPr marL="0" indent="0">
              <a:buNone/>
            </a:pPr>
            <a:r>
              <a:rPr lang="en-US" dirty="0"/>
              <a:t>together with the EU envisage the interconnection at</a:t>
            </a:r>
          </a:p>
          <a:p>
            <a:pPr marL="0" indent="0">
              <a:buNone/>
            </a:pPr>
            <a:r>
              <a:rPr lang="en-US" dirty="0"/>
              <a:t>European level of these national registers.</a:t>
            </a:r>
            <a:endParaRPr lang="it-IT" dirty="0"/>
          </a:p>
        </p:txBody>
      </p:sp>
    </p:spTree>
    <p:extLst>
      <p:ext uri="{BB962C8B-B14F-4D97-AF65-F5344CB8AC3E}">
        <p14:creationId xmlns:p14="http://schemas.microsoft.com/office/powerpoint/2010/main" val="2222878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260649"/>
            <a:ext cx="7867650" cy="576064"/>
          </a:xfrm>
        </p:spPr>
        <p:txBody>
          <a:bodyPr>
            <a:normAutofit fontScale="90000"/>
          </a:bodyPr>
          <a:lstStyle/>
          <a:p>
            <a:r>
              <a:rPr lang="en-US" b="1" dirty="0"/>
              <a:t>4. Language and Translation of the ECS</a:t>
            </a:r>
            <a:endParaRPr lang="it-IT" dirty="0"/>
          </a:p>
        </p:txBody>
      </p:sp>
      <p:sp>
        <p:nvSpPr>
          <p:cNvPr id="3" name="Segnaposto contenuto 2"/>
          <p:cNvSpPr>
            <a:spLocks noGrp="1"/>
          </p:cNvSpPr>
          <p:nvPr>
            <p:ph idx="1"/>
          </p:nvPr>
        </p:nvSpPr>
        <p:spPr>
          <a:xfrm>
            <a:off x="900113" y="836712"/>
            <a:ext cx="7848600" cy="5760640"/>
          </a:xfrm>
        </p:spPr>
        <p:txBody>
          <a:bodyPr/>
          <a:lstStyle/>
          <a:p>
            <a:pPr>
              <a:buNone/>
            </a:pPr>
            <a:r>
              <a:rPr lang="en-US" dirty="0"/>
              <a:t>When an ECS is presented to national authorities, they typically request a full or partial translation (particularly for open-text boxes) when it has not been issued in one of the official languages of the Member State where it is being presented. This translates into additional costs for citizens that could be reduced.</a:t>
            </a:r>
          </a:p>
          <a:p>
            <a:pPr>
              <a:buNone/>
            </a:pPr>
            <a:endParaRPr lang="it-IT" dirty="0"/>
          </a:p>
          <a:p>
            <a:pPr>
              <a:buNone/>
            </a:pPr>
            <a:endParaRPr lang="it-IT" dirty="0"/>
          </a:p>
        </p:txBody>
      </p:sp>
    </p:spTree>
    <p:extLst>
      <p:ext uri="{BB962C8B-B14F-4D97-AF65-F5344CB8AC3E}">
        <p14:creationId xmlns:p14="http://schemas.microsoft.com/office/powerpoint/2010/main" val="3420987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260648"/>
            <a:ext cx="7867650" cy="864096"/>
          </a:xfrm>
        </p:spPr>
        <p:txBody>
          <a:bodyPr>
            <a:normAutofit/>
          </a:bodyPr>
          <a:lstStyle/>
          <a:p>
            <a:r>
              <a:rPr lang="it-IT" dirty="0"/>
              <a:t>My </a:t>
            </a:r>
            <a:r>
              <a:rPr lang="it-IT" dirty="0" err="1"/>
              <a:t>decision</a:t>
            </a:r>
            <a:r>
              <a:rPr lang="it-IT" dirty="0"/>
              <a:t> </a:t>
            </a:r>
            <a:r>
              <a:rPr lang="it-IT" dirty="0" err="1"/>
              <a:t>as</a:t>
            </a:r>
            <a:r>
              <a:rPr lang="it-IT" dirty="0"/>
              <a:t> LR </a:t>
            </a:r>
            <a:r>
              <a:rPr lang="it-IT" dirty="0" err="1"/>
              <a:t>Judge</a:t>
            </a:r>
            <a:r>
              <a:rPr lang="it-IT" dirty="0"/>
              <a:t> (G.N. 2209/19)</a:t>
            </a:r>
            <a:endParaRPr lang="it-IT" dirty="0">
              <a:cs typeface="Arial"/>
            </a:endParaRPr>
          </a:p>
        </p:txBody>
      </p:sp>
      <p:sp>
        <p:nvSpPr>
          <p:cNvPr id="3" name="Segnaposto contenuto 2"/>
          <p:cNvSpPr>
            <a:spLocks noGrp="1"/>
          </p:cNvSpPr>
          <p:nvPr>
            <p:ph idx="1"/>
          </p:nvPr>
        </p:nvSpPr>
        <p:spPr>
          <a:xfrm>
            <a:off x="900113" y="1268760"/>
            <a:ext cx="7848600" cy="5328592"/>
          </a:xfrm>
        </p:spPr>
        <p:txBody>
          <a:bodyPr/>
          <a:lstStyle/>
          <a:p>
            <a:pPr>
              <a:buNone/>
            </a:pPr>
            <a:r>
              <a:rPr lang="en-US" dirty="0"/>
              <a:t>If the ECS contains relevant sections in a foreign language that are not easily understandable despite the use of the uniform models provided by Regulation (EU) no. 650/2012, the LR Judge, according to art. 89 LT, allows the annotation in the LR “until the presentation of the translation”, and sets a suitable deadline for the presentation of such translation</a:t>
            </a:r>
            <a:endParaRPr lang="it-IT">
              <a:cs typeface="Arial"/>
            </a:endParaRPr>
          </a:p>
        </p:txBody>
      </p:sp>
    </p:spTree>
    <p:extLst>
      <p:ext uri="{BB962C8B-B14F-4D97-AF65-F5344CB8AC3E}">
        <p14:creationId xmlns:p14="http://schemas.microsoft.com/office/powerpoint/2010/main" val="486258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C03B6E-F6C6-48CE-9203-7373F91F905C}"/>
              </a:ext>
            </a:extLst>
          </p:cNvPr>
          <p:cNvSpPr>
            <a:spLocks noGrp="1"/>
          </p:cNvSpPr>
          <p:nvPr>
            <p:ph type="title"/>
          </p:nvPr>
        </p:nvSpPr>
        <p:spPr>
          <a:xfrm>
            <a:off x="900112" y="-24705"/>
            <a:ext cx="7992367" cy="1077218"/>
          </a:xfrm>
        </p:spPr>
        <p:txBody>
          <a:bodyPr/>
          <a:lstStyle/>
          <a:p>
            <a:r>
              <a:rPr lang="it-IT" dirty="0" err="1"/>
              <a:t>Recommendation</a:t>
            </a:r>
            <a:r>
              <a:rPr lang="it-IT" dirty="0"/>
              <a:t> ENN Alpe Adria Seminar</a:t>
            </a:r>
          </a:p>
        </p:txBody>
      </p:sp>
      <p:sp>
        <p:nvSpPr>
          <p:cNvPr id="3" name="Segnaposto contenuto 2">
            <a:extLst>
              <a:ext uri="{FF2B5EF4-FFF2-40B4-BE49-F238E27FC236}">
                <a16:creationId xmlns:a16="http://schemas.microsoft.com/office/drawing/2014/main" id="{0CE9D9BD-EB88-4D6B-B763-FE0A5BD5410C}"/>
              </a:ext>
            </a:extLst>
          </p:cNvPr>
          <p:cNvSpPr>
            <a:spLocks noGrp="1"/>
          </p:cNvSpPr>
          <p:nvPr>
            <p:ph idx="1"/>
          </p:nvPr>
        </p:nvSpPr>
        <p:spPr>
          <a:xfrm>
            <a:off x="900113" y="1365015"/>
            <a:ext cx="7848600" cy="4967287"/>
          </a:xfrm>
        </p:spPr>
        <p:txBody>
          <a:bodyPr/>
          <a:lstStyle/>
          <a:p>
            <a:pPr marL="0" indent="0">
              <a:buNone/>
            </a:pPr>
            <a:r>
              <a:rPr lang="en-US" dirty="0"/>
              <a:t>Member States are encouraged not to compel their issuing authorities to issue ECS documents exclusively in their official language, and to adopt practices that facilitate the circulation of the ECS without the need for translation.</a:t>
            </a:r>
            <a:endParaRPr lang="en-US" dirty="0">
              <a:cs typeface="Arial"/>
            </a:endParaRPr>
          </a:p>
          <a:p>
            <a:pPr marL="0" indent="0">
              <a:buNone/>
            </a:pPr>
            <a:r>
              <a:rPr lang="en-US" dirty="0"/>
              <a:t>Furthermore, translation shall only be mandated for the open-text boxes in the ECS, rather than for the entire document.</a:t>
            </a:r>
            <a:endParaRPr lang="en-US" dirty="0">
              <a:cs typeface="Arial"/>
            </a:endParaRPr>
          </a:p>
          <a:p>
            <a:pPr marL="0" indent="0">
              <a:buNone/>
            </a:pPr>
            <a:r>
              <a:rPr lang="en-US" dirty="0"/>
              <a:t>This approach reduces costs and significantly eases the process for citizens</a:t>
            </a:r>
            <a:endParaRPr lang="it-IT">
              <a:cs typeface="Arial"/>
            </a:endParaRPr>
          </a:p>
        </p:txBody>
      </p:sp>
    </p:spTree>
    <p:extLst>
      <p:ext uri="{BB962C8B-B14F-4D97-AF65-F5344CB8AC3E}">
        <p14:creationId xmlns:p14="http://schemas.microsoft.com/office/powerpoint/2010/main" val="1325576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260649"/>
            <a:ext cx="7867650" cy="576064"/>
          </a:xfrm>
        </p:spPr>
        <p:txBody>
          <a:bodyPr>
            <a:normAutofit fontScale="90000"/>
          </a:bodyPr>
          <a:lstStyle/>
          <a:p>
            <a:pPr marL="514350" indent="-514350">
              <a:buAutoNum type="arabicPeriod"/>
            </a:pPr>
            <a:r>
              <a:rPr lang="en-US" b="1" dirty="0"/>
              <a:t>Incomplete Information in ECS</a:t>
            </a:r>
            <a:endParaRPr lang="it-IT" dirty="0">
              <a:cs typeface="Arial"/>
            </a:endParaRPr>
          </a:p>
        </p:txBody>
      </p:sp>
      <p:sp>
        <p:nvSpPr>
          <p:cNvPr id="3" name="Segnaposto contenuto 2"/>
          <p:cNvSpPr>
            <a:spLocks noGrp="1"/>
          </p:cNvSpPr>
          <p:nvPr>
            <p:ph idx="1"/>
          </p:nvPr>
        </p:nvSpPr>
        <p:spPr>
          <a:xfrm>
            <a:off x="900113" y="836712"/>
            <a:ext cx="7848600" cy="5760640"/>
          </a:xfrm>
        </p:spPr>
        <p:txBody>
          <a:bodyPr/>
          <a:lstStyle/>
          <a:p>
            <a:pPr algn="ctr">
              <a:buNone/>
            </a:pPr>
            <a:r>
              <a:rPr lang="it-IT" dirty="0"/>
              <a:t>ECJ C-354/21</a:t>
            </a:r>
          </a:p>
          <a:p>
            <a:pPr>
              <a:buNone/>
            </a:pPr>
            <a:r>
              <a:rPr lang="it-IT" dirty="0"/>
              <a:t>A woman living in Germany </a:t>
            </a:r>
            <a:r>
              <a:rPr lang="it-IT" dirty="0" err="1"/>
              <a:t>died</a:t>
            </a:r>
            <a:r>
              <a:rPr lang="it-IT" dirty="0"/>
              <a:t>, </a:t>
            </a:r>
            <a:r>
              <a:rPr lang="it-IT" dirty="0" err="1"/>
              <a:t>leaving</a:t>
            </a:r>
            <a:r>
              <a:rPr lang="it-IT" dirty="0"/>
              <a:t> </a:t>
            </a:r>
            <a:r>
              <a:rPr lang="it-IT" dirty="0" err="1"/>
              <a:t>as</a:t>
            </a:r>
            <a:r>
              <a:rPr lang="it-IT" dirty="0"/>
              <a:t> </a:t>
            </a:r>
            <a:r>
              <a:rPr lang="it-IT" dirty="0" err="1"/>
              <a:t>her</a:t>
            </a:r>
            <a:r>
              <a:rPr lang="it-IT" dirty="0"/>
              <a:t> sole </a:t>
            </a:r>
            <a:r>
              <a:rPr lang="it-IT" dirty="0" err="1"/>
              <a:t>heir</a:t>
            </a:r>
            <a:r>
              <a:rPr lang="it-IT" dirty="0"/>
              <a:t> </a:t>
            </a:r>
            <a:r>
              <a:rPr lang="it-IT" dirty="0" err="1"/>
              <a:t>her</a:t>
            </a:r>
            <a:r>
              <a:rPr lang="it-IT" dirty="0"/>
              <a:t> son, </a:t>
            </a:r>
            <a:r>
              <a:rPr lang="it-IT" dirty="0" err="1"/>
              <a:t>who</a:t>
            </a:r>
            <a:r>
              <a:rPr lang="it-IT" dirty="0"/>
              <a:t> </a:t>
            </a:r>
            <a:r>
              <a:rPr lang="it-IT" dirty="0" err="1"/>
              <a:t>also</a:t>
            </a:r>
            <a:r>
              <a:rPr lang="it-IT" dirty="0"/>
              <a:t> </a:t>
            </a:r>
            <a:r>
              <a:rPr lang="it-IT" dirty="0" err="1"/>
              <a:t>lives</a:t>
            </a:r>
            <a:r>
              <a:rPr lang="it-IT" dirty="0"/>
              <a:t> in Germany. </a:t>
            </a:r>
            <a:r>
              <a:rPr lang="it-IT" dirty="0" err="1"/>
              <a:t>She</a:t>
            </a:r>
            <a:r>
              <a:rPr lang="it-IT" dirty="0"/>
              <a:t> </a:t>
            </a:r>
            <a:r>
              <a:rPr lang="it-IT" dirty="0" err="1"/>
              <a:t>owned</a:t>
            </a:r>
            <a:r>
              <a:rPr lang="it-IT" dirty="0"/>
              <a:t> </a:t>
            </a:r>
            <a:r>
              <a:rPr lang="it-IT" dirty="0" err="1"/>
              <a:t>immovable</a:t>
            </a:r>
            <a:r>
              <a:rPr lang="it-IT" dirty="0"/>
              <a:t> </a:t>
            </a:r>
            <a:r>
              <a:rPr lang="it-IT" dirty="0" err="1"/>
              <a:t>property</a:t>
            </a:r>
            <a:r>
              <a:rPr lang="it-IT" dirty="0"/>
              <a:t> in Germany and Lithuania. </a:t>
            </a:r>
            <a:r>
              <a:rPr lang="it-IT" dirty="0" err="1"/>
              <a:t>Her</a:t>
            </a:r>
            <a:r>
              <a:rPr lang="it-IT" dirty="0"/>
              <a:t> son </a:t>
            </a:r>
            <a:r>
              <a:rPr lang="it-IT" dirty="0" err="1"/>
              <a:t>obtained</a:t>
            </a:r>
            <a:r>
              <a:rPr lang="it-IT" dirty="0"/>
              <a:t> a ECS from the German </a:t>
            </a:r>
            <a:r>
              <a:rPr lang="it-IT" dirty="0" err="1"/>
              <a:t>authorities</a:t>
            </a:r>
            <a:r>
              <a:rPr lang="it-IT" dirty="0"/>
              <a:t>, naming </a:t>
            </a:r>
            <a:r>
              <a:rPr lang="it-IT" dirty="0" err="1"/>
              <a:t>him</a:t>
            </a:r>
            <a:r>
              <a:rPr lang="it-IT" dirty="0"/>
              <a:t> </a:t>
            </a:r>
            <a:r>
              <a:rPr lang="it-IT" dirty="0" err="1"/>
              <a:t>as</a:t>
            </a:r>
            <a:r>
              <a:rPr lang="it-IT" dirty="0"/>
              <a:t> the sole </a:t>
            </a:r>
            <a:r>
              <a:rPr lang="it-IT" dirty="0" err="1"/>
              <a:t>heir</a:t>
            </a:r>
            <a:r>
              <a:rPr lang="it-IT" dirty="0"/>
              <a:t> of the </a:t>
            </a:r>
            <a:r>
              <a:rPr lang="it-IT" dirty="0" err="1"/>
              <a:t>deceased’s</a:t>
            </a:r>
            <a:r>
              <a:rPr lang="it-IT" dirty="0"/>
              <a:t> </a:t>
            </a:r>
            <a:r>
              <a:rPr lang="it-IT" dirty="0" err="1"/>
              <a:t>entire</a:t>
            </a:r>
            <a:r>
              <a:rPr lang="it-IT" dirty="0"/>
              <a:t> estate. He </a:t>
            </a:r>
            <a:r>
              <a:rPr lang="it-IT" dirty="0" err="1"/>
              <a:t>presented</a:t>
            </a:r>
            <a:r>
              <a:rPr lang="it-IT" dirty="0"/>
              <a:t> the certificate to the </a:t>
            </a:r>
            <a:r>
              <a:rPr lang="it-IT" dirty="0" err="1"/>
              <a:t>Lithuanian</a:t>
            </a:r>
            <a:r>
              <a:rPr lang="it-IT" dirty="0"/>
              <a:t> </a:t>
            </a:r>
            <a:r>
              <a:rPr lang="it-IT" dirty="0" err="1"/>
              <a:t>authorities</a:t>
            </a:r>
            <a:r>
              <a:rPr lang="it-IT" dirty="0"/>
              <a:t> and </a:t>
            </a:r>
            <a:r>
              <a:rPr lang="it-IT" dirty="0" err="1"/>
              <a:t>applied</a:t>
            </a:r>
            <a:r>
              <a:rPr lang="it-IT" dirty="0"/>
              <a:t> for the </a:t>
            </a:r>
            <a:r>
              <a:rPr lang="it-IT" dirty="0" err="1"/>
              <a:t>immovable</a:t>
            </a:r>
            <a:r>
              <a:rPr lang="it-IT" dirty="0"/>
              <a:t> </a:t>
            </a:r>
            <a:r>
              <a:rPr lang="it-IT" dirty="0" err="1"/>
              <a:t>property</a:t>
            </a:r>
            <a:r>
              <a:rPr lang="it-IT" dirty="0"/>
              <a:t> to be </a:t>
            </a:r>
            <a:r>
              <a:rPr lang="it-IT" dirty="0" err="1"/>
              <a:t>recorded</a:t>
            </a:r>
            <a:r>
              <a:rPr lang="it-IT" dirty="0"/>
              <a:t> in the LR. </a:t>
            </a:r>
            <a:r>
              <a:rPr lang="it-IT" dirty="0" err="1"/>
              <a:t>They</a:t>
            </a:r>
            <a:r>
              <a:rPr lang="it-IT" dirty="0"/>
              <a:t> </a:t>
            </a:r>
            <a:r>
              <a:rPr lang="it-IT" dirty="0" err="1"/>
              <a:t>refused</a:t>
            </a:r>
            <a:r>
              <a:rPr lang="it-IT" dirty="0"/>
              <a:t> to do so on the grounds </a:t>
            </a:r>
            <a:r>
              <a:rPr lang="it-IT" dirty="0" err="1"/>
              <a:t>that</a:t>
            </a:r>
            <a:r>
              <a:rPr lang="it-IT" dirty="0"/>
              <a:t> the certificate </a:t>
            </a:r>
            <a:r>
              <a:rPr lang="it-IT" dirty="0" err="1"/>
              <a:t>was</a:t>
            </a:r>
            <a:r>
              <a:rPr lang="it-IT" dirty="0"/>
              <a:t> incomplete.</a:t>
            </a:r>
          </a:p>
          <a:p>
            <a:pPr>
              <a:buNone/>
            </a:pPr>
            <a:r>
              <a:rPr lang="en-US" dirty="0"/>
              <a:t>The Supreme Administrative Court of Lithuania raised a request for a preliminary </a:t>
            </a:r>
            <a:r>
              <a:rPr lang="it-IT" dirty="0"/>
              <a:t>ruling</a:t>
            </a:r>
          </a:p>
          <a:p>
            <a:pPr>
              <a:buNone/>
            </a:pPr>
            <a:endParaRPr lang="it-IT" dirty="0"/>
          </a:p>
        </p:txBody>
      </p:sp>
    </p:spTree>
    <p:extLst>
      <p:ext uri="{BB962C8B-B14F-4D97-AF65-F5344CB8AC3E}">
        <p14:creationId xmlns:p14="http://schemas.microsoft.com/office/powerpoint/2010/main" val="270027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BB2963-C5D4-4A5A-B058-6A0B50E61D5F}"/>
              </a:ext>
            </a:extLst>
          </p:cNvPr>
          <p:cNvSpPr>
            <a:spLocks noGrp="1"/>
          </p:cNvSpPr>
          <p:nvPr>
            <p:ph type="title"/>
          </p:nvPr>
        </p:nvSpPr>
        <p:spPr>
          <a:xfrm>
            <a:off x="900113" y="221516"/>
            <a:ext cx="7867650" cy="830997"/>
          </a:xfrm>
        </p:spPr>
        <p:txBody>
          <a:bodyPr/>
          <a:lstStyle/>
          <a:p>
            <a:r>
              <a:rPr lang="en-US" sz="2400" dirty="0"/>
              <a:t>OPINION OF ADVOCATE GENERAL</a:t>
            </a:r>
            <a:br>
              <a:rPr lang="en-US" sz="2400" dirty="0"/>
            </a:br>
            <a:r>
              <a:rPr lang="en-US" sz="2400" dirty="0"/>
              <a:t>SZPUNAR (ECJ C-354/21)</a:t>
            </a:r>
            <a:endParaRPr lang="it-IT" sz="2400" dirty="0">
              <a:cs typeface="Arial"/>
            </a:endParaRPr>
          </a:p>
        </p:txBody>
      </p:sp>
      <p:sp>
        <p:nvSpPr>
          <p:cNvPr id="3" name="Segnaposto contenuto 2">
            <a:extLst>
              <a:ext uri="{FF2B5EF4-FFF2-40B4-BE49-F238E27FC236}">
                <a16:creationId xmlns:a16="http://schemas.microsoft.com/office/drawing/2014/main" id="{6D8CAD6C-27B7-4A99-86A6-3B9E062EEDFB}"/>
              </a:ext>
            </a:extLst>
          </p:cNvPr>
          <p:cNvSpPr>
            <a:spLocks noGrp="1"/>
          </p:cNvSpPr>
          <p:nvPr>
            <p:ph idx="1"/>
          </p:nvPr>
        </p:nvSpPr>
        <p:spPr>
          <a:xfrm>
            <a:off x="900113" y="1052513"/>
            <a:ext cx="7848600" cy="5184799"/>
          </a:xfrm>
        </p:spPr>
        <p:txBody>
          <a:bodyPr/>
          <a:lstStyle/>
          <a:p>
            <a:pPr marL="0" indent="0">
              <a:buNone/>
            </a:pPr>
            <a:r>
              <a:rPr lang="en-US" dirty="0"/>
              <a:t>In short, the solution to the problem in this case is as follows: </a:t>
            </a:r>
          </a:p>
          <a:p>
            <a:r>
              <a:rPr lang="en-US" dirty="0"/>
              <a:t>either the German authorities are required by virtue of the provisions of Regulation No 650/2012 to specify, in the European Certificate of Succession, the property in question </a:t>
            </a:r>
          </a:p>
          <a:p>
            <a:r>
              <a:rPr lang="en-US" dirty="0"/>
              <a:t>or the Lithuanian authorities are required by virtue of the provisions of Regulation No 650/2012 to admit the application on the basis of the European Certificate of Succession issued by the German authorities</a:t>
            </a:r>
          </a:p>
        </p:txBody>
      </p:sp>
    </p:spTree>
    <p:extLst>
      <p:ext uri="{BB962C8B-B14F-4D97-AF65-F5344CB8AC3E}">
        <p14:creationId xmlns:p14="http://schemas.microsoft.com/office/powerpoint/2010/main" val="3522412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BB2963-C5D4-4A5A-B058-6A0B50E61D5F}"/>
              </a:ext>
            </a:extLst>
          </p:cNvPr>
          <p:cNvSpPr>
            <a:spLocks noGrp="1"/>
          </p:cNvSpPr>
          <p:nvPr>
            <p:ph type="title"/>
          </p:nvPr>
        </p:nvSpPr>
        <p:spPr>
          <a:xfrm>
            <a:off x="900113" y="221516"/>
            <a:ext cx="7867650" cy="830997"/>
          </a:xfrm>
        </p:spPr>
        <p:txBody>
          <a:bodyPr/>
          <a:lstStyle/>
          <a:p>
            <a:r>
              <a:rPr lang="en-US" sz="2400" dirty="0"/>
              <a:t>OPINION OF ADVOCATE GENERAL</a:t>
            </a:r>
            <a:br>
              <a:rPr lang="en-US" sz="2400" dirty="0">
                <a:cs typeface="Arial"/>
              </a:rPr>
            </a:br>
            <a:r>
              <a:rPr lang="en-US" sz="2400" dirty="0"/>
              <a:t>SZPUNAR (ECJ C-354/21)</a:t>
            </a:r>
            <a:endParaRPr lang="en-US" sz="2400" dirty="0">
              <a:solidFill>
                <a:srgbClr val="000000"/>
              </a:solidFill>
            </a:endParaRPr>
          </a:p>
        </p:txBody>
      </p:sp>
      <p:sp>
        <p:nvSpPr>
          <p:cNvPr id="3" name="Segnaposto contenuto 2">
            <a:extLst>
              <a:ext uri="{FF2B5EF4-FFF2-40B4-BE49-F238E27FC236}">
                <a16:creationId xmlns:a16="http://schemas.microsoft.com/office/drawing/2014/main" id="{6D8CAD6C-27B7-4A99-86A6-3B9E062EEDFB}"/>
              </a:ext>
            </a:extLst>
          </p:cNvPr>
          <p:cNvSpPr>
            <a:spLocks noGrp="1"/>
          </p:cNvSpPr>
          <p:nvPr>
            <p:ph idx="1"/>
          </p:nvPr>
        </p:nvSpPr>
        <p:spPr>
          <a:xfrm>
            <a:off x="900113" y="1052513"/>
            <a:ext cx="7848600" cy="5184799"/>
          </a:xfrm>
        </p:spPr>
        <p:txBody>
          <a:bodyPr/>
          <a:lstStyle/>
          <a:p>
            <a:pPr marL="0" indent="0">
              <a:buNone/>
            </a:pPr>
            <a:r>
              <a:rPr lang="en-US" dirty="0"/>
              <a:t>Point (l) of Article 1(2), point (l) of Art. 68 and Art. 69(5) of Regulation (EU) No 650/2012 … preclude the application of provisions of national law pursuant to which an immovable property acquired by a sole heir pursuant to a right of succession governed by the principle of universal succession can only be recorded in the Real Property Register of the MS in whose territory that asset is located on the basis of a </a:t>
            </a:r>
            <a:r>
              <a:rPr lang="it-IT" dirty="0"/>
              <a:t>ECS </a:t>
            </a:r>
            <a:r>
              <a:rPr lang="en-US" dirty="0"/>
              <a:t>if all the data required under the national law of that Member State to identify the immovable property are included in the certificate</a:t>
            </a:r>
            <a:endParaRPr lang="it-IT" dirty="0"/>
          </a:p>
          <a:p>
            <a:pPr marL="0" indent="0">
              <a:buNone/>
            </a:pPr>
            <a:endParaRPr lang="it-IT" dirty="0"/>
          </a:p>
        </p:txBody>
      </p:sp>
    </p:spTree>
    <p:extLst>
      <p:ext uri="{BB962C8B-B14F-4D97-AF65-F5344CB8AC3E}">
        <p14:creationId xmlns:p14="http://schemas.microsoft.com/office/powerpoint/2010/main" val="121354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BB2963-C5D4-4A5A-B058-6A0B50E61D5F}"/>
              </a:ext>
            </a:extLst>
          </p:cNvPr>
          <p:cNvSpPr>
            <a:spLocks noGrp="1"/>
          </p:cNvSpPr>
          <p:nvPr>
            <p:ph type="title"/>
          </p:nvPr>
        </p:nvSpPr>
        <p:spPr>
          <a:xfrm>
            <a:off x="900113" y="467738"/>
            <a:ext cx="7867650" cy="584775"/>
          </a:xfrm>
        </p:spPr>
        <p:txBody>
          <a:bodyPr/>
          <a:lstStyle/>
          <a:p>
            <a:r>
              <a:rPr lang="it-IT" dirty="0" err="1"/>
              <a:t>Decision</a:t>
            </a:r>
            <a:r>
              <a:rPr lang="it-IT" dirty="0"/>
              <a:t> (ECJ C-354/21)</a:t>
            </a:r>
          </a:p>
        </p:txBody>
      </p:sp>
      <p:sp>
        <p:nvSpPr>
          <p:cNvPr id="3" name="Segnaposto contenuto 2">
            <a:extLst>
              <a:ext uri="{FF2B5EF4-FFF2-40B4-BE49-F238E27FC236}">
                <a16:creationId xmlns:a16="http://schemas.microsoft.com/office/drawing/2014/main" id="{6D8CAD6C-27B7-4A99-86A6-3B9E062EEDFB}"/>
              </a:ext>
            </a:extLst>
          </p:cNvPr>
          <p:cNvSpPr>
            <a:spLocks noGrp="1"/>
          </p:cNvSpPr>
          <p:nvPr>
            <p:ph idx="1"/>
          </p:nvPr>
        </p:nvSpPr>
        <p:spPr>
          <a:xfrm>
            <a:off x="900113" y="1600200"/>
            <a:ext cx="7848600" cy="4637112"/>
          </a:xfrm>
        </p:spPr>
        <p:txBody>
          <a:bodyPr/>
          <a:lstStyle/>
          <a:p>
            <a:pPr marL="0" indent="0">
              <a:buNone/>
            </a:pPr>
            <a:r>
              <a:rPr lang="en-US" dirty="0"/>
              <a:t>Article 1(2)(l), Articles 68(l) and 69(5) of Regulation (EU) No 650/2012 … must be interpreted as meaning that they do not preclude legislation of a Member State which provides that an application for registration of immovable property in the land register of that Member State may be rejected where the only document submitted in support of that application is a European Certificate of Succession which does not identify that immovable property.</a:t>
            </a:r>
          </a:p>
          <a:p>
            <a:pPr marL="0" indent="0">
              <a:buNone/>
            </a:pPr>
            <a:endParaRPr lang="it-IT" dirty="0"/>
          </a:p>
        </p:txBody>
      </p:sp>
    </p:spTree>
    <p:extLst>
      <p:ext uri="{BB962C8B-B14F-4D97-AF65-F5344CB8AC3E}">
        <p14:creationId xmlns:p14="http://schemas.microsoft.com/office/powerpoint/2010/main" val="2433885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113" y="260649"/>
            <a:ext cx="7848836" cy="989989"/>
          </a:xfrm>
        </p:spPr>
        <p:txBody>
          <a:bodyPr>
            <a:normAutofit fontScale="90000"/>
          </a:bodyPr>
          <a:lstStyle/>
          <a:p>
            <a:r>
              <a:rPr lang="en-US" dirty="0"/>
              <a:t>Austrian solution on the issue of incomplete information in ECS</a:t>
            </a:r>
            <a:endParaRPr lang="it-IT" dirty="0"/>
          </a:p>
        </p:txBody>
      </p:sp>
      <p:sp>
        <p:nvSpPr>
          <p:cNvPr id="3" name="Segnaposto contenuto 2"/>
          <p:cNvSpPr>
            <a:spLocks noGrp="1"/>
          </p:cNvSpPr>
          <p:nvPr>
            <p:ph idx="1"/>
          </p:nvPr>
        </p:nvSpPr>
        <p:spPr>
          <a:xfrm>
            <a:off x="900113" y="1382341"/>
            <a:ext cx="7848600" cy="5215011"/>
          </a:xfrm>
        </p:spPr>
        <p:txBody>
          <a:bodyPr/>
          <a:lstStyle/>
          <a:p>
            <a:pPr>
              <a:buNone/>
            </a:pPr>
            <a:r>
              <a:rPr lang="it-IT" dirty="0" err="1">
                <a:sym typeface="Wingdings" panose="05000000000000000000" pitchFamily="2" charset="2"/>
              </a:rPr>
              <a:t>This</a:t>
            </a:r>
            <a:r>
              <a:rPr lang="it-IT" dirty="0">
                <a:sym typeface="Wingdings" panose="05000000000000000000" pitchFamily="2" charset="2"/>
              </a:rPr>
              <a:t> </a:t>
            </a:r>
            <a:r>
              <a:rPr lang="it-IT" dirty="0" err="1">
                <a:sym typeface="Wingdings" panose="05000000000000000000" pitchFamily="2" charset="2"/>
              </a:rPr>
              <a:t>year</a:t>
            </a:r>
            <a:r>
              <a:rPr lang="it-IT" dirty="0">
                <a:sym typeface="Wingdings" panose="05000000000000000000" pitchFamily="2" charset="2"/>
              </a:rPr>
              <a:t>, the </a:t>
            </a:r>
            <a:r>
              <a:rPr lang="it-IT" dirty="0" err="1">
                <a:sym typeface="Wingdings" panose="05000000000000000000" pitchFamily="2" charset="2"/>
              </a:rPr>
              <a:t>Austrian</a:t>
            </a:r>
            <a:r>
              <a:rPr lang="it-IT" dirty="0">
                <a:sym typeface="Wingdings" panose="05000000000000000000" pitchFamily="2" charset="2"/>
              </a:rPr>
              <a:t> Supreme Court </a:t>
            </a:r>
            <a:r>
              <a:rPr lang="it-IT" dirty="0" err="1">
                <a:sym typeface="Wingdings" panose="05000000000000000000" pitchFamily="2" charset="2"/>
              </a:rPr>
              <a:t>ruled</a:t>
            </a:r>
            <a:r>
              <a:rPr lang="it-IT" dirty="0">
                <a:sym typeface="Wingdings" panose="05000000000000000000" pitchFamily="2" charset="2"/>
              </a:rPr>
              <a:t> </a:t>
            </a:r>
            <a:r>
              <a:rPr lang="it-IT" dirty="0" err="1">
                <a:sym typeface="Wingdings" panose="05000000000000000000" pitchFamily="2" charset="2"/>
              </a:rPr>
              <a:t>that</a:t>
            </a:r>
            <a:r>
              <a:rPr lang="it-IT" dirty="0">
                <a:sym typeface="Wingdings" panose="05000000000000000000" pitchFamily="2" charset="2"/>
              </a:rPr>
              <a:t> </a:t>
            </a:r>
            <a:r>
              <a:rPr lang="it-IT" dirty="0" err="1">
                <a:sym typeface="Wingdings" panose="05000000000000000000" pitchFamily="2" charset="2"/>
              </a:rPr>
              <a:t>even</a:t>
            </a:r>
            <a:r>
              <a:rPr lang="it-IT" dirty="0">
                <a:sym typeface="Wingdings" panose="05000000000000000000" pitchFamily="2" charset="2"/>
              </a:rPr>
              <a:t> </a:t>
            </a:r>
            <a:r>
              <a:rPr lang="it-IT" dirty="0" err="1">
                <a:sym typeface="Wingdings" panose="05000000000000000000" pitchFamily="2" charset="2"/>
              </a:rPr>
              <a:t>if</a:t>
            </a:r>
            <a:r>
              <a:rPr lang="it-IT" dirty="0">
                <a:sym typeface="Wingdings" panose="05000000000000000000" pitchFamily="2" charset="2"/>
              </a:rPr>
              <a:t> an ECS </a:t>
            </a:r>
            <a:r>
              <a:rPr lang="it-IT" dirty="0" err="1">
                <a:sym typeface="Wingdings" panose="05000000000000000000" pitchFamily="2" charset="2"/>
              </a:rPr>
              <a:t>doesn’t</a:t>
            </a:r>
            <a:r>
              <a:rPr lang="it-IT" dirty="0">
                <a:sym typeface="Wingdings" panose="05000000000000000000" pitchFamily="2" charset="2"/>
              </a:rPr>
              <a:t> list the </a:t>
            </a:r>
            <a:r>
              <a:rPr lang="it-IT" dirty="0" err="1">
                <a:sym typeface="Wingdings" panose="05000000000000000000" pitchFamily="2" charset="2"/>
              </a:rPr>
              <a:t>exact</a:t>
            </a:r>
            <a:r>
              <a:rPr lang="it-IT" dirty="0">
                <a:sym typeface="Wingdings" panose="05000000000000000000" pitchFamily="2" charset="2"/>
              </a:rPr>
              <a:t> </a:t>
            </a:r>
            <a:r>
              <a:rPr lang="it-IT" dirty="0" err="1">
                <a:sym typeface="Wingdings" panose="05000000000000000000" pitchFamily="2" charset="2"/>
              </a:rPr>
              <a:t>property</a:t>
            </a:r>
            <a:r>
              <a:rPr lang="it-IT" dirty="0">
                <a:sym typeface="Wingdings" panose="05000000000000000000" pitchFamily="2" charset="2"/>
              </a:rPr>
              <a:t> </a:t>
            </a:r>
            <a:r>
              <a:rPr lang="it-IT" dirty="0" err="1">
                <a:sym typeface="Wingdings" panose="05000000000000000000" pitchFamily="2" charset="2"/>
              </a:rPr>
              <a:t>details</a:t>
            </a:r>
            <a:r>
              <a:rPr lang="it-IT" dirty="0">
                <a:sym typeface="Wingdings" panose="05000000000000000000" pitchFamily="2" charset="2"/>
              </a:rPr>
              <a:t> (like </a:t>
            </a:r>
            <a:r>
              <a:rPr lang="it-IT" dirty="0" err="1">
                <a:sym typeface="Wingdings" panose="05000000000000000000" pitchFamily="2" charset="2"/>
              </a:rPr>
              <a:t>parcel</a:t>
            </a:r>
            <a:r>
              <a:rPr lang="it-IT" dirty="0">
                <a:sym typeface="Wingdings" panose="05000000000000000000" pitchFamily="2" charset="2"/>
              </a:rPr>
              <a:t> </a:t>
            </a:r>
            <a:r>
              <a:rPr lang="it-IT" dirty="0" err="1">
                <a:sym typeface="Wingdings" panose="05000000000000000000" pitchFamily="2" charset="2"/>
              </a:rPr>
              <a:t>numbers</a:t>
            </a:r>
            <a:r>
              <a:rPr lang="it-IT" dirty="0">
                <a:sym typeface="Wingdings" panose="05000000000000000000" pitchFamily="2" charset="2"/>
              </a:rPr>
              <a:t> or </a:t>
            </a:r>
            <a:r>
              <a:rPr lang="it-IT" dirty="0" err="1">
                <a:sym typeface="Wingdings" panose="05000000000000000000" pitchFamily="2" charset="2"/>
              </a:rPr>
              <a:t>cadastral</a:t>
            </a:r>
            <a:r>
              <a:rPr lang="it-IT" dirty="0">
                <a:sym typeface="Wingdings" panose="05000000000000000000" pitchFamily="2" charset="2"/>
              </a:rPr>
              <a:t> communities), </a:t>
            </a:r>
            <a:r>
              <a:rPr lang="it-IT" dirty="0" err="1">
                <a:sym typeface="Wingdings" panose="05000000000000000000" pitchFamily="2" charset="2"/>
              </a:rPr>
              <a:t>it</a:t>
            </a:r>
            <a:r>
              <a:rPr lang="it-IT" dirty="0">
                <a:sym typeface="Wingdings" panose="05000000000000000000" pitchFamily="2" charset="2"/>
              </a:rPr>
              <a:t> can </a:t>
            </a:r>
            <a:r>
              <a:rPr lang="it-IT" dirty="0" err="1">
                <a:sym typeface="Wingdings" panose="05000000000000000000" pitchFamily="2" charset="2"/>
              </a:rPr>
              <a:t>still</a:t>
            </a:r>
            <a:r>
              <a:rPr lang="it-IT" dirty="0">
                <a:sym typeface="Wingdings" panose="05000000000000000000" pitchFamily="2" charset="2"/>
              </a:rPr>
              <a:t> be </a:t>
            </a:r>
            <a:r>
              <a:rPr lang="it-IT" dirty="0" err="1">
                <a:sym typeface="Wingdings" panose="05000000000000000000" pitchFamily="2" charset="2"/>
              </a:rPr>
              <a:t>used</a:t>
            </a:r>
            <a:r>
              <a:rPr lang="it-IT" dirty="0">
                <a:sym typeface="Wingdings" panose="05000000000000000000" pitchFamily="2" charset="2"/>
              </a:rPr>
              <a:t> to transfer ownership of </a:t>
            </a:r>
            <a:r>
              <a:rPr lang="it-IT" dirty="0" err="1">
                <a:sym typeface="Wingdings" panose="05000000000000000000" pitchFamily="2" charset="2"/>
              </a:rPr>
              <a:t>that</a:t>
            </a:r>
            <a:r>
              <a:rPr lang="it-IT" dirty="0">
                <a:sym typeface="Wingdings" panose="05000000000000000000" pitchFamily="2" charset="2"/>
              </a:rPr>
              <a:t> </a:t>
            </a:r>
            <a:r>
              <a:rPr lang="it-IT" dirty="0" err="1">
                <a:sym typeface="Wingdings" panose="05000000000000000000" pitchFamily="2" charset="2"/>
              </a:rPr>
              <a:t>property</a:t>
            </a:r>
            <a:r>
              <a:rPr lang="it-IT" dirty="0">
                <a:sym typeface="Wingdings" panose="05000000000000000000" pitchFamily="2" charset="2"/>
              </a:rPr>
              <a:t> to the </a:t>
            </a:r>
            <a:r>
              <a:rPr lang="it-IT" dirty="0" err="1">
                <a:sym typeface="Wingdings" panose="05000000000000000000" pitchFamily="2" charset="2"/>
              </a:rPr>
              <a:t>heirs</a:t>
            </a:r>
            <a:r>
              <a:rPr lang="it-IT" dirty="0">
                <a:sym typeface="Wingdings" panose="05000000000000000000" pitchFamily="2" charset="2"/>
              </a:rPr>
              <a:t>.</a:t>
            </a:r>
            <a:endParaRPr lang="it-IT" dirty="0">
              <a:cs typeface="Arial"/>
            </a:endParaRPr>
          </a:p>
          <a:p>
            <a:pPr>
              <a:buNone/>
            </a:pPr>
            <a:endParaRPr lang="it-IT" dirty="0">
              <a:cs typeface="Arial"/>
            </a:endParaRPr>
          </a:p>
          <a:p>
            <a:pPr>
              <a:buNone/>
            </a:pPr>
            <a:r>
              <a:rPr lang="it-IT" dirty="0" err="1">
                <a:sym typeface="Wingdings" panose="05000000000000000000" pitchFamily="2" charset="2"/>
              </a:rPr>
              <a:t>This</a:t>
            </a:r>
            <a:r>
              <a:rPr lang="it-IT" dirty="0">
                <a:sym typeface="Wingdings" panose="05000000000000000000" pitchFamily="2" charset="2"/>
              </a:rPr>
              <a:t> makes </a:t>
            </a:r>
            <a:r>
              <a:rPr lang="it-IT" dirty="0" err="1">
                <a:sym typeface="Wingdings" panose="05000000000000000000" pitchFamily="2" charset="2"/>
              </a:rPr>
              <a:t>it</a:t>
            </a:r>
            <a:r>
              <a:rPr lang="it-IT" dirty="0">
                <a:sym typeface="Wingdings" panose="05000000000000000000" pitchFamily="2" charset="2"/>
              </a:rPr>
              <a:t> </a:t>
            </a:r>
            <a:r>
              <a:rPr lang="it-IT" dirty="0" err="1">
                <a:sym typeface="Wingdings" panose="05000000000000000000" pitchFamily="2" charset="2"/>
              </a:rPr>
              <a:t>easier</a:t>
            </a:r>
            <a:r>
              <a:rPr lang="it-IT" dirty="0">
                <a:sym typeface="Wingdings" panose="05000000000000000000" pitchFamily="2" charset="2"/>
              </a:rPr>
              <a:t> for </a:t>
            </a:r>
            <a:r>
              <a:rPr lang="it-IT" dirty="0" err="1">
                <a:sym typeface="Wingdings" panose="05000000000000000000" pitchFamily="2" charset="2"/>
              </a:rPr>
              <a:t>heirs</a:t>
            </a:r>
            <a:r>
              <a:rPr lang="it-IT" dirty="0">
                <a:sym typeface="Wingdings" panose="05000000000000000000" pitchFamily="2" charset="2"/>
              </a:rPr>
              <a:t> to </a:t>
            </a:r>
            <a:r>
              <a:rPr lang="it-IT" dirty="0" err="1">
                <a:sym typeface="Wingdings" panose="05000000000000000000" pitchFamily="2" charset="2"/>
              </a:rPr>
              <a:t>register</a:t>
            </a:r>
            <a:r>
              <a:rPr lang="it-IT" dirty="0">
                <a:sym typeface="Wingdings" panose="05000000000000000000" pitchFamily="2" charset="2"/>
              </a:rPr>
              <a:t> </a:t>
            </a:r>
            <a:r>
              <a:rPr lang="it-IT" dirty="0" err="1">
                <a:sym typeface="Wingdings" panose="05000000000000000000" pitchFamily="2" charset="2"/>
              </a:rPr>
              <a:t>their</a:t>
            </a:r>
            <a:r>
              <a:rPr lang="it-IT" dirty="0">
                <a:sym typeface="Wingdings" panose="05000000000000000000" pitchFamily="2" charset="2"/>
              </a:rPr>
              <a:t> </a:t>
            </a:r>
            <a:r>
              <a:rPr lang="it-IT" dirty="0" err="1">
                <a:sym typeface="Wingdings" panose="05000000000000000000" pitchFamily="2" charset="2"/>
              </a:rPr>
              <a:t>property</a:t>
            </a:r>
            <a:r>
              <a:rPr lang="it-IT" dirty="0">
                <a:sym typeface="Wingdings" panose="05000000000000000000" pitchFamily="2" charset="2"/>
              </a:rPr>
              <a:t> </a:t>
            </a:r>
            <a:r>
              <a:rPr lang="it-IT" dirty="0" err="1">
                <a:sym typeface="Wingdings" panose="05000000000000000000" pitchFamily="2" charset="2"/>
              </a:rPr>
              <a:t>rights</a:t>
            </a:r>
            <a:r>
              <a:rPr lang="it-IT" dirty="0">
                <a:sym typeface="Wingdings" panose="05000000000000000000" pitchFamily="2" charset="2"/>
              </a:rPr>
              <a:t>, </a:t>
            </a:r>
            <a:r>
              <a:rPr lang="it-IT" dirty="0" err="1">
                <a:sym typeface="Wingdings" panose="05000000000000000000" pitchFamily="2" charset="2"/>
              </a:rPr>
              <a:t>even</a:t>
            </a:r>
            <a:r>
              <a:rPr lang="it-IT" dirty="0">
                <a:sym typeface="Wingdings" panose="05000000000000000000" pitchFamily="2" charset="2"/>
              </a:rPr>
              <a:t> </a:t>
            </a:r>
            <a:r>
              <a:rPr lang="it-IT" dirty="0" err="1">
                <a:sym typeface="Wingdings" panose="05000000000000000000" pitchFamily="2" charset="2"/>
              </a:rPr>
              <a:t>when</a:t>
            </a:r>
            <a:r>
              <a:rPr lang="it-IT" dirty="0">
                <a:sym typeface="Wingdings" panose="05000000000000000000" pitchFamily="2" charset="2"/>
              </a:rPr>
              <a:t> the ECS </a:t>
            </a:r>
            <a:r>
              <a:rPr lang="it-IT" dirty="0" err="1">
                <a:sym typeface="Wingdings" panose="05000000000000000000" pitchFamily="2" charset="2"/>
              </a:rPr>
              <a:t>is</a:t>
            </a:r>
            <a:r>
              <a:rPr lang="it-IT" dirty="0">
                <a:sym typeface="Wingdings" panose="05000000000000000000" pitchFamily="2" charset="2"/>
              </a:rPr>
              <a:t> </a:t>
            </a:r>
            <a:r>
              <a:rPr lang="it-IT" dirty="0" err="1">
                <a:sym typeface="Wingdings" panose="05000000000000000000" pitchFamily="2" charset="2"/>
              </a:rPr>
              <a:t>issued</a:t>
            </a:r>
            <a:r>
              <a:rPr lang="it-IT" dirty="0">
                <a:sym typeface="Wingdings" panose="05000000000000000000" pitchFamily="2" charset="2"/>
              </a:rPr>
              <a:t> in Germany, </a:t>
            </a:r>
            <a:r>
              <a:rPr lang="it-IT" dirty="0" err="1">
                <a:sym typeface="Wingdings" panose="05000000000000000000" pitchFamily="2" charset="2"/>
              </a:rPr>
              <a:t>where</a:t>
            </a:r>
            <a:r>
              <a:rPr lang="it-IT" dirty="0">
                <a:sym typeface="Wingdings" panose="05000000000000000000" pitchFamily="2" charset="2"/>
              </a:rPr>
              <a:t> </a:t>
            </a:r>
            <a:r>
              <a:rPr lang="it-IT" dirty="0" err="1">
                <a:sym typeface="Wingdings" panose="05000000000000000000" pitchFamily="2" charset="2"/>
              </a:rPr>
              <a:t>such</a:t>
            </a:r>
            <a:r>
              <a:rPr lang="it-IT" dirty="0">
                <a:sym typeface="Wingdings" panose="05000000000000000000" pitchFamily="2" charset="2"/>
              </a:rPr>
              <a:t> </a:t>
            </a:r>
            <a:r>
              <a:rPr lang="it-IT" dirty="0" err="1">
                <a:sym typeface="Wingdings" panose="05000000000000000000" pitchFamily="2" charset="2"/>
              </a:rPr>
              <a:t>details</a:t>
            </a:r>
            <a:r>
              <a:rPr lang="it-IT" dirty="0">
                <a:sym typeface="Wingdings" panose="05000000000000000000" pitchFamily="2" charset="2"/>
              </a:rPr>
              <a:t> are </a:t>
            </a:r>
            <a:r>
              <a:rPr lang="it-IT" dirty="0" err="1">
                <a:sym typeface="Wingdings" panose="05000000000000000000" pitchFamily="2" charset="2"/>
              </a:rPr>
              <a:t>typically</a:t>
            </a:r>
            <a:r>
              <a:rPr lang="it-IT" dirty="0">
                <a:sym typeface="Wingdings" panose="05000000000000000000" pitchFamily="2" charset="2"/>
              </a:rPr>
              <a:t> </a:t>
            </a:r>
            <a:r>
              <a:rPr lang="it-IT" dirty="0" err="1">
                <a:sym typeface="Wingdings" panose="05000000000000000000" pitchFamily="2" charset="2"/>
              </a:rPr>
              <a:t>not</a:t>
            </a:r>
            <a:r>
              <a:rPr lang="it-IT" dirty="0">
                <a:sym typeface="Wingdings" panose="05000000000000000000" pitchFamily="2" charset="2"/>
              </a:rPr>
              <a:t> </a:t>
            </a:r>
            <a:r>
              <a:rPr lang="it-IT" dirty="0" err="1">
                <a:sym typeface="Wingdings" panose="05000000000000000000" pitchFamily="2" charset="2"/>
              </a:rPr>
              <a:t>included</a:t>
            </a:r>
            <a:r>
              <a:rPr lang="it-IT" dirty="0">
                <a:sym typeface="Wingdings" panose="05000000000000000000" pitchFamily="2" charset="2"/>
              </a:rPr>
              <a:t> in the ECS</a:t>
            </a:r>
            <a:endParaRPr lang="it-IT">
              <a:cs typeface="Arial"/>
            </a:endParaRPr>
          </a:p>
        </p:txBody>
      </p:sp>
    </p:spTree>
    <p:extLst>
      <p:ext uri="{BB962C8B-B14F-4D97-AF65-F5344CB8AC3E}">
        <p14:creationId xmlns:p14="http://schemas.microsoft.com/office/powerpoint/2010/main" val="2183926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en-US" dirty="0"/>
              <a:t>This is the solution I have always adopted as an LR judge when dealing with ECSs issued by the German authority and regarding immovable properties located on Lake Garda.</a:t>
            </a:r>
            <a:br>
              <a:rPr lang="en-US" dirty="0"/>
            </a:br>
            <a:endParaRPr lang="en-US" dirty="0"/>
          </a:p>
          <a:p>
            <a:pPr marL="0" indent="0">
              <a:buNone/>
            </a:pPr>
            <a:r>
              <a:rPr lang="en-US" dirty="0"/>
              <a:t>The solution is obviously different when the certificate of succession involves a legacy. In this case, the specific indication of the property must be considered mandatory.</a:t>
            </a:r>
          </a:p>
          <a:p>
            <a:endParaRPr lang="it-IT" dirty="0"/>
          </a:p>
        </p:txBody>
      </p:sp>
    </p:spTree>
    <p:extLst>
      <p:ext uri="{BB962C8B-B14F-4D97-AF65-F5344CB8AC3E}">
        <p14:creationId xmlns:p14="http://schemas.microsoft.com/office/powerpoint/2010/main" val="1068235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525C3B5-3936-4BEE-AD2E-6D73C9AEF0DC}"/>
              </a:ext>
            </a:extLst>
          </p:cNvPr>
          <p:cNvSpPr>
            <a:spLocks noGrp="1"/>
          </p:cNvSpPr>
          <p:nvPr>
            <p:ph idx="1"/>
          </p:nvPr>
        </p:nvSpPr>
        <p:spPr/>
        <p:txBody>
          <a:bodyPr/>
          <a:lstStyle/>
          <a:p>
            <a:pPr marL="0" indent="0">
              <a:buNone/>
            </a:pPr>
            <a:r>
              <a:rPr lang="it-IT" dirty="0"/>
              <a:t>In </a:t>
            </a:r>
            <a:r>
              <a:rPr lang="it-IT" err="1"/>
              <a:t>any</a:t>
            </a:r>
            <a:r>
              <a:rPr lang="it-IT" dirty="0"/>
              <a:t> case, the </a:t>
            </a:r>
            <a:r>
              <a:rPr lang="it-IT" err="1"/>
              <a:t>solution</a:t>
            </a:r>
            <a:r>
              <a:rPr lang="it-IT" dirty="0"/>
              <a:t> </a:t>
            </a:r>
            <a:r>
              <a:rPr lang="it-IT" err="1"/>
              <a:t>proposed</a:t>
            </a:r>
            <a:r>
              <a:rPr lang="it-IT" dirty="0"/>
              <a:t> by the 2023 ENN Alpe Adria meeting </a:t>
            </a:r>
            <a:r>
              <a:rPr lang="it-IT" err="1"/>
              <a:t>remains</a:t>
            </a:r>
            <a:r>
              <a:rPr lang="it-IT" dirty="0"/>
              <a:t> </a:t>
            </a:r>
            <a:r>
              <a:rPr lang="it-IT" err="1"/>
              <a:t>valid</a:t>
            </a:r>
            <a:r>
              <a:rPr lang="it-IT" dirty="0"/>
              <a:t> </a:t>
            </a:r>
            <a:r>
              <a:rPr lang="it-IT" dirty="0">
                <a:sym typeface="Wingdings" panose="05000000000000000000" pitchFamily="2" charset="2"/>
              </a:rPr>
              <a:t> </a:t>
            </a:r>
            <a:r>
              <a:rPr lang="en-US" dirty="0"/>
              <a:t>National authorities issuing ECS should utilize the open-text box on Form V, Annex IV, No. 9 to list the assets that require certification according to the land register law of the Member State where the property is situated. This approach ensures that the ECS is comprehensive and self-sufficient, eliminating the need for citizens to submit additional documents along with the ECS.</a:t>
            </a:r>
            <a:endParaRPr lang="it-IT" dirty="0">
              <a:cs typeface="Arial"/>
            </a:endParaRPr>
          </a:p>
          <a:p>
            <a:endParaRPr lang="it-IT" dirty="0"/>
          </a:p>
        </p:txBody>
      </p:sp>
    </p:spTree>
    <p:extLst>
      <p:ext uri="{BB962C8B-B14F-4D97-AF65-F5344CB8AC3E}">
        <p14:creationId xmlns:p14="http://schemas.microsoft.com/office/powerpoint/2010/main" val="1982705226"/>
      </p:ext>
    </p:extLst>
  </p:cSld>
  <p:clrMapOvr>
    <a:masterClrMapping/>
  </p:clrMapOvr>
</p:sld>
</file>

<file path=ppt/theme/theme1.xml><?xml version="1.0" encoding="utf-8"?>
<a:theme xmlns:a="http://schemas.openxmlformats.org/drawingml/2006/main" name="Kadaster">
  <a:themeElements>
    <a:clrScheme name="Kadaster 3">
      <a:dk1>
        <a:srgbClr val="00387D"/>
      </a:dk1>
      <a:lt1>
        <a:srgbClr val="FFFFFF"/>
      </a:lt1>
      <a:dk2>
        <a:srgbClr val="007EA9"/>
      </a:dk2>
      <a:lt2>
        <a:srgbClr val="C0C0C0"/>
      </a:lt2>
      <a:accent1>
        <a:srgbClr val="008DC9"/>
      </a:accent1>
      <a:accent2>
        <a:srgbClr val="9C1722"/>
      </a:accent2>
      <a:accent3>
        <a:srgbClr val="FFFFFF"/>
      </a:accent3>
      <a:accent4>
        <a:srgbClr val="002E6A"/>
      </a:accent4>
      <a:accent5>
        <a:srgbClr val="AAC5E1"/>
      </a:accent5>
      <a:accent6>
        <a:srgbClr val="8D141E"/>
      </a:accent6>
      <a:hlink>
        <a:srgbClr val="70A426"/>
      </a:hlink>
      <a:folHlink>
        <a:srgbClr val="D9C900"/>
      </a:folHlink>
    </a:clrScheme>
    <a:fontScheme name="Kad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nl-NL"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nl-NL" sz="2000" b="0" i="0" u="none" strike="noStrike" cap="none" normalizeH="0" baseline="0" smtClean="0">
            <a:ln>
              <a:noFill/>
            </a:ln>
            <a:solidFill>
              <a:schemeClr val="tx1"/>
            </a:solidFill>
            <a:effectLst/>
            <a:latin typeface="Arial" charset="0"/>
          </a:defRPr>
        </a:defPPr>
      </a:lstStyle>
    </a:lnDef>
  </a:objectDefaults>
  <a:extraClrSchemeLst>
    <a:extraClrScheme>
      <a:clrScheme name="Kadaster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adaster 2">
        <a:dk1>
          <a:srgbClr val="00387D"/>
        </a:dk1>
        <a:lt1>
          <a:srgbClr val="FFFFFF"/>
        </a:lt1>
        <a:dk2>
          <a:srgbClr val="007EA9"/>
        </a:dk2>
        <a:lt2>
          <a:srgbClr val="008DC9"/>
        </a:lt2>
        <a:accent1>
          <a:srgbClr val="FFFFFF"/>
        </a:accent1>
        <a:accent2>
          <a:srgbClr val="70A426"/>
        </a:accent2>
        <a:accent3>
          <a:srgbClr val="FFFFFF"/>
        </a:accent3>
        <a:accent4>
          <a:srgbClr val="002E6A"/>
        </a:accent4>
        <a:accent5>
          <a:srgbClr val="FFFFFF"/>
        </a:accent5>
        <a:accent6>
          <a:srgbClr val="659421"/>
        </a:accent6>
        <a:hlink>
          <a:srgbClr val="9C1722"/>
        </a:hlink>
        <a:folHlink>
          <a:srgbClr val="D9C900"/>
        </a:folHlink>
      </a:clrScheme>
      <a:clrMap bg1="lt1" tx1="dk1" bg2="lt2" tx2="dk2" accent1="accent1" accent2="accent2" accent3="accent3" accent4="accent4" accent5="accent5" accent6="accent6" hlink="hlink" folHlink="folHlink"/>
    </a:extraClrScheme>
    <a:extraClrScheme>
      <a:clrScheme name="Kadaster 3">
        <a:dk1>
          <a:srgbClr val="00387D"/>
        </a:dk1>
        <a:lt1>
          <a:srgbClr val="FFFFFF"/>
        </a:lt1>
        <a:dk2>
          <a:srgbClr val="007EA9"/>
        </a:dk2>
        <a:lt2>
          <a:srgbClr val="C0C0C0"/>
        </a:lt2>
        <a:accent1>
          <a:srgbClr val="008DC9"/>
        </a:accent1>
        <a:accent2>
          <a:srgbClr val="9C1722"/>
        </a:accent2>
        <a:accent3>
          <a:srgbClr val="FFFFFF"/>
        </a:accent3>
        <a:accent4>
          <a:srgbClr val="002E6A"/>
        </a:accent4>
        <a:accent5>
          <a:srgbClr val="AAC5E1"/>
        </a:accent5>
        <a:accent6>
          <a:srgbClr val="8D141E"/>
        </a:accent6>
        <a:hlink>
          <a:srgbClr val="70A426"/>
        </a:hlink>
        <a:folHlink>
          <a:srgbClr val="D9C900"/>
        </a:folHlink>
      </a:clrScheme>
      <a:clrMap bg1="lt1" tx1="dk1" bg2="lt2" tx2="dk2" accent1="accent1" accent2="accent2" accent3="accent3" accent4="accent4" accent5="accent5" accent6="accent6" hlink="hlink" folHlink="folHlink"/>
    </a:extraClrScheme>
    <a:extraClrScheme>
      <a:clrScheme name="Kadaster 4">
        <a:dk1>
          <a:srgbClr val="00387D"/>
        </a:dk1>
        <a:lt1>
          <a:srgbClr val="FFFFFF"/>
        </a:lt1>
        <a:dk2>
          <a:srgbClr val="007EA9"/>
        </a:dk2>
        <a:lt2>
          <a:srgbClr val="C0C0C0"/>
        </a:lt2>
        <a:accent1>
          <a:srgbClr val="00387D"/>
        </a:accent1>
        <a:accent2>
          <a:srgbClr val="9C1722"/>
        </a:accent2>
        <a:accent3>
          <a:srgbClr val="FFFFFF"/>
        </a:accent3>
        <a:accent4>
          <a:srgbClr val="002E6A"/>
        </a:accent4>
        <a:accent5>
          <a:srgbClr val="AAAEBF"/>
        </a:accent5>
        <a:accent6>
          <a:srgbClr val="8D141E"/>
        </a:accent6>
        <a:hlink>
          <a:srgbClr val="70A426"/>
        </a:hlink>
        <a:folHlink>
          <a:srgbClr val="D9C900"/>
        </a:folHlink>
      </a:clrScheme>
      <a:clrMap bg1="lt1" tx1="dk1" bg2="lt2" tx2="dk2" accent1="accent1" accent2="accent2" accent3="accent3" accent4="accent4" accent5="accent5" accent6="accent6" hlink="hlink" folHlink="folHlink"/>
    </a:extraClrScheme>
    <a:extraClrScheme>
      <a:clrScheme name="Kadaster 5">
        <a:dk1>
          <a:srgbClr val="00387D"/>
        </a:dk1>
        <a:lt1>
          <a:srgbClr val="FFFFFF"/>
        </a:lt1>
        <a:dk2>
          <a:srgbClr val="007EA9"/>
        </a:dk2>
        <a:lt2>
          <a:srgbClr val="C0C0C0"/>
        </a:lt2>
        <a:accent1>
          <a:srgbClr val="FFFFFF"/>
        </a:accent1>
        <a:accent2>
          <a:srgbClr val="70A426"/>
        </a:accent2>
        <a:accent3>
          <a:srgbClr val="FFFFFF"/>
        </a:accent3>
        <a:accent4>
          <a:srgbClr val="002E6A"/>
        </a:accent4>
        <a:accent5>
          <a:srgbClr val="FFFFFF"/>
        </a:accent5>
        <a:accent6>
          <a:srgbClr val="659421"/>
        </a:accent6>
        <a:hlink>
          <a:srgbClr val="9C1722"/>
        </a:hlink>
        <a:folHlink>
          <a:srgbClr val="D9C900"/>
        </a:folHlink>
      </a:clrScheme>
      <a:clrMap bg1="lt1" tx1="dk1" bg2="lt2" tx2="dk2" accent1="accent1" accent2="accent2" accent3="accent3" accent4="accent4" accent5="accent5" accent6="accent6" hlink="hlink" folHlink="folHlink"/>
    </a:extraClrScheme>
    <a:extraClrScheme>
      <a:clrScheme name="Kadaster 6">
        <a:dk1>
          <a:srgbClr val="00387D"/>
        </a:dk1>
        <a:lt1>
          <a:srgbClr val="FFFFFF"/>
        </a:lt1>
        <a:dk2>
          <a:srgbClr val="007EA9"/>
        </a:dk2>
        <a:lt2>
          <a:srgbClr val="C0C0C0"/>
        </a:lt2>
        <a:accent1>
          <a:srgbClr val="007EA9"/>
        </a:accent1>
        <a:accent2>
          <a:srgbClr val="70A426"/>
        </a:accent2>
        <a:accent3>
          <a:srgbClr val="FFFFFF"/>
        </a:accent3>
        <a:accent4>
          <a:srgbClr val="002E6A"/>
        </a:accent4>
        <a:accent5>
          <a:srgbClr val="AAC0D1"/>
        </a:accent5>
        <a:accent6>
          <a:srgbClr val="659421"/>
        </a:accent6>
        <a:hlink>
          <a:srgbClr val="9C1722"/>
        </a:hlink>
        <a:folHlink>
          <a:srgbClr val="D9C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E319104EBA25B44BDCE9A2FB31C6748" ma:contentTypeVersion="18" ma:contentTypeDescription="Crear nuevo documento." ma:contentTypeScope="" ma:versionID="7bebd931e79577c35a1d4e2ef98bd475">
  <xsd:schema xmlns:xsd="http://www.w3.org/2001/XMLSchema" xmlns:xs="http://www.w3.org/2001/XMLSchema" xmlns:p="http://schemas.microsoft.com/office/2006/metadata/properties" xmlns:ns2="f44f20c0-8dbc-4b5c-9096-fd3e4d0777c4" xmlns:ns3="e66461d7-75a6-4067-a786-bcc092b1a58c" targetNamespace="http://schemas.microsoft.com/office/2006/metadata/properties" ma:root="true" ma:fieldsID="fa426ec1391e24cd8a0762d7439e6fa7" ns2:_="" ns3:_="">
    <xsd:import namespace="f44f20c0-8dbc-4b5c-9096-fd3e4d0777c4"/>
    <xsd:import namespace="e66461d7-75a6-4067-a786-bcc092b1a5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f20c0-8dbc-4b5c-9096-fd3e4d077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ba94f69d-739d-4ca6-b5bf-1b29db5e72f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66461d7-75a6-4067-a786-bcc092b1a58c" elementFormDefault="qualified">
    <xsd:import namespace="http://schemas.microsoft.com/office/2006/documentManagement/types"/>
    <xsd:import namespace="http://schemas.microsoft.com/office/infopath/2007/PartnerControls"/>
    <xsd:element name="SharedWithUsers" ma:index="19"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edb4c49f-9f6b-4214-a675-01a046996ba2}" ma:internalName="TaxCatchAll" ma:showField="CatchAllData" ma:web="e66461d7-75a6-4067-a786-bcc092b1a5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66461d7-75a6-4067-a786-bcc092b1a58c" xsi:nil="true"/>
    <lcf76f155ced4ddcb4097134ff3c332f xmlns="f44f20c0-8dbc-4b5c-9096-fd3e4d0777c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BF8E491-3D90-4790-9296-FD917B2FE6C1}"/>
</file>

<file path=customXml/itemProps2.xml><?xml version="1.0" encoding="utf-8"?>
<ds:datastoreItem xmlns:ds="http://schemas.openxmlformats.org/officeDocument/2006/customXml" ds:itemID="{0621679D-7285-4F12-B3F3-8D818ADCD071}">
  <ds:schemaRefs>
    <ds:schemaRef ds:uri="http://schemas.microsoft.com/sharepoint/v3/contenttype/forms"/>
  </ds:schemaRefs>
</ds:datastoreItem>
</file>

<file path=customXml/itemProps3.xml><?xml version="1.0" encoding="utf-8"?>
<ds:datastoreItem xmlns:ds="http://schemas.openxmlformats.org/officeDocument/2006/customXml" ds:itemID="{971011C7-2E7D-4479-AA1D-C490675397E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53</TotalTime>
  <Words>1973</Words>
  <Application>Microsoft Office PowerPoint</Application>
  <PresentationFormat>On-screen Show (4:3)</PresentationFormat>
  <Paragraphs>91</Paragraphs>
  <Slides>24</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Kadaster</vt:lpstr>
      <vt:lpstr>Daily practice issues on the implementation of the EU Succession Regulation </vt:lpstr>
      <vt:lpstr>PowerPoint Presentation</vt:lpstr>
      <vt:lpstr>Incomplete Information in ECS</vt:lpstr>
      <vt:lpstr>OPINION OF ADVOCATE GENERAL SZPUNAR (ECJ C-354/21)</vt:lpstr>
      <vt:lpstr>OPINION OF ADVOCATE GENERAL SZPUNAR (ECJ C-354/21)</vt:lpstr>
      <vt:lpstr>Decision (ECJ C-354/21)</vt:lpstr>
      <vt:lpstr>Austrian solution on the issue of incomplete information in ECS</vt:lpstr>
      <vt:lpstr>PowerPoint Presentation</vt:lpstr>
      <vt:lpstr>PowerPoint Presentation</vt:lpstr>
      <vt:lpstr>2. Handling of National Certificates of Succession</vt:lpstr>
      <vt:lpstr>PowerPoint Presentation</vt:lpstr>
      <vt:lpstr>PowerPoint Presentation</vt:lpstr>
      <vt:lpstr>PowerPoint Presentation</vt:lpstr>
      <vt:lpstr>3. National Certificate of Succession and risk of parallel proceedings</vt:lpstr>
      <vt:lpstr>ECJ  C-20/17 (Oberle)</vt:lpstr>
      <vt:lpstr>ECJ C-80/19 (E.E.)</vt:lpstr>
      <vt:lpstr>PowerPoint Presentation</vt:lpstr>
      <vt:lpstr>Schmidt</vt:lpstr>
      <vt:lpstr>Schmidt</vt:lpstr>
      <vt:lpstr>PowerPoint Presentation</vt:lpstr>
      <vt:lpstr>Recommendation # 6  MAPE</vt:lpstr>
      <vt:lpstr>4. Language and Translation of the ECS</vt:lpstr>
      <vt:lpstr>My decision as LR Judge (G.N. 2209/19)</vt:lpstr>
      <vt:lpstr>Recommendation ENN Alpe Adria Seminar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practice issues on the implementation of the EU Succession Regulation</dc:title>
  <dc:creator>MC</dc:creator>
  <cp:lastModifiedBy>ELRA Secretariat</cp:lastModifiedBy>
  <cp:revision>435</cp:revision>
  <dcterms:created xsi:type="dcterms:W3CDTF">2016-01-27T15:17:57Z</dcterms:created>
  <dcterms:modified xsi:type="dcterms:W3CDTF">2024-10-30T11:10:33Z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500</vt:r8>
  </property>
  <property fmtid="{D5CDD505-2E9C-101B-9397-08002B2CF9AE}" pid="3" name="_ExtendedDescription">
    <vt:lpwstr/>
  </property>
  <property fmtid="{D5CDD505-2E9C-101B-9397-08002B2CF9AE}" pid="4" name="ContentTypeId">
    <vt:lpwstr>0x0101003E319104EBA25B44BDCE9A2FB31C6748</vt:lpwstr>
  </property>
  <property fmtid="{D5CDD505-2E9C-101B-9397-08002B2CF9AE}" pid="5" name="TriggerFlowInfo">
    <vt:lpwstr/>
  </property>
  <property fmtid="{D5CDD505-2E9C-101B-9397-08002B2CF9AE}" pid="6" name="ComplianceAssetId">
    <vt:lpwstr/>
  </property>
</Properties>
</file>