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98" r:id="rId5"/>
    <p:sldId id="289" r:id="rId6"/>
    <p:sldId id="325" r:id="rId7"/>
    <p:sldId id="326" r:id="rId8"/>
    <p:sldId id="327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E81C1-11F8-4611-8C3B-4521D6EA2705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65730-B83C-49B6-ABF8-F3FEB08E13EA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63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7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17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27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16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4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9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11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81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99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57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37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85C5-FB61-48DD-BF79-2A91195B3B9D}" type="datetimeFigureOut">
              <a:rPr lang="it-IT" smtClean="0"/>
              <a:t>05/11/2024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B88F6-B227-4F24-B357-49F8F5A89CA7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87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arta.Rekawek-Pachwicewicz@ms.gov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883E541-E9C4-43A8-AC3B-4D921A618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8" y="261950"/>
            <a:ext cx="1648960" cy="491339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169822" y="4750960"/>
            <a:ext cx="732687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5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pl-PL" sz="1400" dirty="0"/>
              <a:t>XXXIII GENERAL ASSEMBLY</a:t>
            </a:r>
          </a:p>
          <a:p>
            <a:r>
              <a:rPr lang="pl-PL" sz="1400" dirty="0" err="1"/>
              <a:t>Brussels</a:t>
            </a:r>
            <a:r>
              <a:rPr lang="pl-PL" sz="1400" dirty="0"/>
              <a:t>, 6.11.2024</a:t>
            </a:r>
          </a:p>
          <a:p>
            <a:r>
              <a:rPr lang="pl-PL" sz="1400" dirty="0"/>
              <a:t>d</a:t>
            </a:r>
            <a:r>
              <a:rPr lang="en-US" sz="1400" dirty="0"/>
              <a:t>r Marta Rekawek – </a:t>
            </a:r>
            <a:r>
              <a:rPr lang="en-US" sz="1400" dirty="0" err="1"/>
              <a:t>Pachwicewicz</a:t>
            </a:r>
            <a:endParaRPr lang="pl-PL" sz="1400" dirty="0"/>
          </a:p>
          <a:p>
            <a:r>
              <a:rPr lang="en-US" sz="1400" dirty="0"/>
              <a:t>ELRA representative in the EC Working</a:t>
            </a:r>
          </a:p>
          <a:p>
            <a:r>
              <a:rPr lang="en-US" sz="1400" dirty="0"/>
              <a:t>Group and Coordinator for international cooperation District Court in </a:t>
            </a:r>
            <a:r>
              <a:rPr lang="en-US" sz="1400" dirty="0" err="1"/>
              <a:t>Bialysto</a:t>
            </a:r>
            <a:r>
              <a:rPr lang="pl-PL" sz="1400" dirty="0"/>
              <a:t>k, Poland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CECE0E4-9394-9834-5D46-1661ABCF3CC3}"/>
              </a:ext>
            </a:extLst>
          </p:cNvPr>
          <p:cNvSpPr txBox="1"/>
          <p:nvPr/>
        </p:nvSpPr>
        <p:spPr>
          <a:xfrm>
            <a:off x="746449" y="1856792"/>
            <a:ext cx="71099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2 </a:t>
            </a:r>
            <a:r>
              <a:rPr lang="en-US" sz="2800" b="1" dirty="0" err="1"/>
              <a:t>nd</a:t>
            </a:r>
            <a:r>
              <a:rPr lang="en-US" sz="2800" b="1" dirty="0"/>
              <a:t> Session: Studies developments</a:t>
            </a:r>
            <a:endParaRPr lang="pl-PL" sz="2800" b="1" dirty="0"/>
          </a:p>
          <a:p>
            <a:pPr algn="ctr"/>
            <a:r>
              <a:rPr lang="pl-PL" sz="2800" b="1" dirty="0" err="1"/>
              <a:t>Pannel</a:t>
            </a:r>
            <a:r>
              <a:rPr lang="pl-PL" sz="2800" b="1" dirty="0"/>
              <a:t> 1: </a:t>
            </a:r>
            <a:r>
              <a:rPr lang="pl-PL" sz="2800" b="1" dirty="0" err="1"/>
              <a:t>Succession</a:t>
            </a:r>
            <a:r>
              <a:rPr lang="pl-PL" sz="2800" b="1" dirty="0"/>
              <a:t> </a:t>
            </a:r>
            <a:r>
              <a:rPr lang="pl-PL" sz="2800" b="1" dirty="0" err="1"/>
              <a:t>Regulation</a:t>
            </a:r>
            <a:r>
              <a:rPr lang="pl-PL" sz="2800" b="1" dirty="0"/>
              <a:t> &amp; EC report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B901D94-56E8-A941-4CC2-70E05D7542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387552"/>
            <a:ext cx="1791478" cy="71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3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883E541-E9C4-43A8-AC3B-4D921A618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49" y="298014"/>
            <a:ext cx="1648960" cy="4913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43E3F5F-D4B5-44D6-A76B-EA0710877FBA}"/>
              </a:ext>
            </a:extLst>
          </p:cNvPr>
          <p:cNvSpPr txBox="1"/>
          <p:nvPr/>
        </p:nvSpPr>
        <p:spPr>
          <a:xfrm>
            <a:off x="1985419" y="1061108"/>
            <a:ext cx="50762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EJN Working </a:t>
            </a:r>
            <a:r>
              <a:rPr lang="pl-PL" sz="2000" b="1" dirty="0" err="1">
                <a:solidFill>
                  <a:srgbClr val="FF0000"/>
                </a:solidFill>
              </a:rPr>
              <a:t>Group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Succession</a:t>
            </a:r>
            <a:r>
              <a:rPr lang="pl-PL" sz="2000" b="1" dirty="0">
                <a:solidFill>
                  <a:srgbClr val="FF0000"/>
                </a:solidFill>
              </a:rPr>
              <a:t> Law 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– </a:t>
            </a:r>
            <a:r>
              <a:rPr lang="pl-PL" sz="2000" b="1" dirty="0" err="1">
                <a:solidFill>
                  <a:srgbClr val="FF0000"/>
                </a:solidFill>
              </a:rPr>
              <a:t>short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introduction</a:t>
            </a:r>
            <a:r>
              <a:rPr lang="pl-PL" sz="2000" b="1" dirty="0">
                <a:solidFill>
                  <a:srgbClr val="FF0000"/>
                </a:solidFill>
              </a:rPr>
              <a:t> of the </a:t>
            </a:r>
            <a:r>
              <a:rPr lang="pl-PL" sz="2000" b="1" dirty="0" err="1">
                <a:solidFill>
                  <a:srgbClr val="FF0000"/>
                </a:solidFill>
              </a:rPr>
              <a:t>project’s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history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93740AE-0148-8AE6-4440-8B31590A61C1}"/>
              </a:ext>
            </a:extLst>
          </p:cNvPr>
          <p:cNvSpPr txBox="1"/>
          <p:nvPr/>
        </p:nvSpPr>
        <p:spPr>
          <a:xfrm>
            <a:off x="802433" y="2194012"/>
            <a:ext cx="728956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/>
              <a:t>In March 2024 </a:t>
            </a:r>
            <a:r>
              <a:rPr lang="pl-PL" dirty="0" err="1"/>
              <a:t>European</a:t>
            </a:r>
            <a:r>
              <a:rPr lang="pl-PL" dirty="0"/>
              <a:t> </a:t>
            </a:r>
            <a:r>
              <a:rPr lang="pl-PL" dirty="0" err="1"/>
              <a:t>Judicial</a:t>
            </a:r>
            <a:r>
              <a:rPr lang="pl-PL" dirty="0"/>
              <a:t> Network (EJN) created </a:t>
            </a:r>
            <a:r>
              <a:rPr lang="pl-PL" b="1" dirty="0"/>
              <a:t>the Working </a:t>
            </a:r>
            <a:r>
              <a:rPr lang="pl-PL" b="1" dirty="0" err="1"/>
              <a:t>Group</a:t>
            </a:r>
            <a:r>
              <a:rPr lang="pl-PL" b="1" dirty="0"/>
              <a:t> </a:t>
            </a:r>
            <a:r>
              <a:rPr lang="pl-PL" b="1" dirty="0" err="1"/>
              <a:t>Succession</a:t>
            </a:r>
            <a:r>
              <a:rPr lang="pl-PL" b="1" dirty="0"/>
              <a:t> Law</a:t>
            </a:r>
            <a:r>
              <a:rPr lang="en-US" dirty="0"/>
              <a:t>, whose task is to conduct analytical studies of the practical application of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Regulation of the European Parliament and of the Council (EU) No. 650/2012</a:t>
            </a: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July 4, 2012</a:t>
            </a: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jurisdiction, applicable law, recognition and enforcement of decisions, acceptance</a:t>
            </a: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enforcement of authentic instruments in matters of succession and on the</a:t>
            </a:r>
            <a:r>
              <a:rPr lang="pl-P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establishment of the European Certificate of Successio</a:t>
            </a:r>
            <a:r>
              <a:rPr lang="en-US" i="1" dirty="0"/>
              <a:t>n </a:t>
            </a:r>
            <a:r>
              <a:rPr lang="en-US" dirty="0"/>
              <a:t>among the Network's members.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/>
              <a:t>This action followed the conclusion </a:t>
            </a:r>
            <a:r>
              <a:rPr lang="pl-PL" dirty="0" err="1"/>
              <a:t>worked</a:t>
            </a:r>
            <a:r>
              <a:rPr lang="pl-PL" dirty="0"/>
              <a:t> out </a:t>
            </a:r>
            <a:r>
              <a:rPr lang="en-US" dirty="0"/>
              <a:t>during the </a:t>
            </a:r>
            <a:r>
              <a:rPr lang="en-US" b="1" dirty="0"/>
              <a:t>93</a:t>
            </a:r>
            <a:r>
              <a:rPr lang="pl-PL" b="1" dirty="0" err="1"/>
              <a:t>rd</a:t>
            </a:r>
            <a:r>
              <a:rPr lang="en-US" b="1" dirty="0"/>
              <a:t> M</a:t>
            </a:r>
            <a:r>
              <a:rPr lang="pl-PL" b="1" dirty="0" err="1"/>
              <a:t>eeting</a:t>
            </a:r>
            <a:r>
              <a:rPr lang="en-US" b="1" dirty="0"/>
              <a:t> </a:t>
            </a:r>
            <a:r>
              <a:rPr lang="pl-PL" b="1" dirty="0"/>
              <a:t>of the</a:t>
            </a:r>
            <a:r>
              <a:rPr lang="en-US" b="1" dirty="0"/>
              <a:t> C</a:t>
            </a:r>
            <a:r>
              <a:rPr lang="pl-PL" b="1" dirty="0" err="1"/>
              <a:t>onctact</a:t>
            </a:r>
            <a:r>
              <a:rPr lang="en-US" b="1" dirty="0"/>
              <a:t> P</a:t>
            </a:r>
            <a:r>
              <a:rPr lang="pl-PL" b="1" dirty="0" err="1"/>
              <a:t>oints</a:t>
            </a:r>
            <a:r>
              <a:rPr lang="en-US" b="1" dirty="0"/>
              <a:t> </a:t>
            </a:r>
            <a:r>
              <a:rPr lang="pl-PL" b="1" dirty="0"/>
              <a:t>of </a:t>
            </a:r>
            <a:r>
              <a:rPr lang="en-US" b="1" dirty="0"/>
              <a:t>E</a:t>
            </a:r>
            <a:r>
              <a:rPr lang="pl-PL" b="1" dirty="0" err="1"/>
              <a:t>uropean</a:t>
            </a:r>
            <a:r>
              <a:rPr lang="en-US" b="1" dirty="0"/>
              <a:t> J</a:t>
            </a:r>
            <a:r>
              <a:rPr lang="pl-PL" b="1" dirty="0" err="1"/>
              <a:t>udicial</a:t>
            </a:r>
            <a:r>
              <a:rPr lang="en-US" b="1" dirty="0"/>
              <a:t> N</a:t>
            </a:r>
            <a:r>
              <a:rPr lang="pl-PL" b="1" dirty="0" err="1"/>
              <a:t>etwork</a:t>
            </a:r>
            <a:r>
              <a:rPr lang="en-US" b="1" dirty="0"/>
              <a:t> </a:t>
            </a:r>
            <a:r>
              <a:rPr lang="pl-PL" b="1" dirty="0"/>
              <a:t>in</a:t>
            </a:r>
            <a:r>
              <a:rPr lang="en-US" b="1" dirty="0"/>
              <a:t> C</a:t>
            </a:r>
            <a:r>
              <a:rPr lang="pl-PL" b="1" dirty="0" err="1"/>
              <a:t>ivil</a:t>
            </a:r>
            <a:r>
              <a:rPr lang="en-US" b="1" dirty="0"/>
              <a:t> </a:t>
            </a:r>
            <a:r>
              <a:rPr lang="pl-PL" b="1" dirty="0"/>
              <a:t>and</a:t>
            </a:r>
            <a:r>
              <a:rPr lang="en-US" b="1" dirty="0"/>
              <a:t> C</a:t>
            </a:r>
            <a:r>
              <a:rPr lang="pl-PL" b="1" dirty="0" err="1"/>
              <a:t>ommercial</a:t>
            </a:r>
            <a:r>
              <a:rPr lang="en-US" b="1" dirty="0"/>
              <a:t> M</a:t>
            </a:r>
            <a:r>
              <a:rPr lang="pl-PL" b="1" dirty="0" err="1"/>
              <a:t>atters</a:t>
            </a:r>
            <a:r>
              <a:rPr lang="en-US" b="1" dirty="0"/>
              <a:t> </a:t>
            </a:r>
            <a:r>
              <a:rPr lang="pl-PL" b="1" dirty="0"/>
              <a:t>in </a:t>
            </a:r>
            <a:r>
              <a:rPr lang="pl-PL" b="1" dirty="0" err="1"/>
              <a:t>Brussels</a:t>
            </a:r>
            <a:r>
              <a:rPr lang="pl-PL" b="1" dirty="0"/>
              <a:t>,</a:t>
            </a:r>
            <a:r>
              <a:rPr lang="en-US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took</a:t>
            </a:r>
            <a:r>
              <a:rPr lang="pl-PL" dirty="0"/>
              <a:t> place </a:t>
            </a:r>
            <a:r>
              <a:rPr lang="en-US" dirty="0"/>
              <a:t>on </a:t>
            </a:r>
            <a:r>
              <a:rPr lang="pl-PL" dirty="0"/>
              <a:t>30th </a:t>
            </a:r>
            <a:r>
              <a:rPr lang="en-US" dirty="0"/>
              <a:t>November –</a:t>
            </a:r>
            <a:r>
              <a:rPr lang="pl-PL" dirty="0"/>
              <a:t> 1st of </a:t>
            </a:r>
            <a:r>
              <a:rPr lang="en-US" dirty="0"/>
              <a:t>December 202</a:t>
            </a:r>
            <a:r>
              <a:rPr lang="pl-PL" dirty="0"/>
              <a:t>3.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The </a:t>
            </a:r>
            <a:r>
              <a:rPr lang="pl-PL" b="1" dirty="0" err="1"/>
              <a:t>project</a:t>
            </a:r>
            <a:r>
              <a:rPr lang="pl-PL" b="1" dirty="0"/>
              <a:t> </a:t>
            </a:r>
            <a:r>
              <a:rPr lang="pl-PL" b="1" dirty="0" err="1"/>
              <a:t>is</a:t>
            </a:r>
            <a:r>
              <a:rPr lang="pl-PL" b="1" dirty="0"/>
              <a:t> on-</a:t>
            </a:r>
            <a:r>
              <a:rPr lang="pl-PL" b="1" dirty="0" err="1"/>
              <a:t>going</a:t>
            </a:r>
            <a:r>
              <a:rPr lang="pl-PL" b="1" dirty="0"/>
              <a:t> and </a:t>
            </a:r>
            <a:r>
              <a:rPr lang="pl-PL" b="1" dirty="0" err="1"/>
              <a:t>well</a:t>
            </a:r>
            <a:r>
              <a:rPr lang="pl-PL" b="1" dirty="0"/>
              <a:t> </a:t>
            </a:r>
            <a:r>
              <a:rPr lang="pl-PL" b="1" dirty="0" err="1"/>
              <a:t>advanced</a:t>
            </a:r>
            <a:r>
              <a:rPr lang="pl-PL" b="1" dirty="0"/>
              <a:t> in 2024. </a:t>
            </a:r>
            <a:r>
              <a:rPr lang="pl-PL" b="1" dirty="0" err="1"/>
              <a:t>Future</a:t>
            </a:r>
            <a:r>
              <a:rPr lang="pl-PL" b="1" dirty="0"/>
              <a:t> </a:t>
            </a:r>
            <a:r>
              <a:rPr lang="pl-PL" b="1" dirty="0" err="1"/>
              <a:t>actions</a:t>
            </a:r>
            <a:r>
              <a:rPr lang="pl-PL" b="1" dirty="0"/>
              <a:t> </a:t>
            </a:r>
            <a:r>
              <a:rPr lang="pl-PL" b="1" dirty="0" err="1"/>
              <a:t>are</a:t>
            </a:r>
            <a:r>
              <a:rPr lang="pl-PL" b="1" dirty="0"/>
              <a:t> </a:t>
            </a:r>
            <a:r>
              <a:rPr lang="pl-PL" b="1" dirty="0" err="1"/>
              <a:t>planned</a:t>
            </a:r>
            <a:r>
              <a:rPr lang="pl-PL" b="1" dirty="0"/>
              <a:t> for 2025.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E04C963-39A3-41AA-E5F3-944F302AB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6" y="235832"/>
            <a:ext cx="1543293" cy="61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0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BA7B5-E5AB-8204-2637-BE4F96E85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9F3F936-D632-BDA9-4802-8E75CB31B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49" y="298014"/>
            <a:ext cx="1648960" cy="4913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616F0C8-0518-5954-441C-BBF817D42BF9}"/>
              </a:ext>
            </a:extLst>
          </p:cNvPr>
          <p:cNvSpPr txBox="1"/>
          <p:nvPr/>
        </p:nvSpPr>
        <p:spPr>
          <a:xfrm>
            <a:off x="1119673" y="1061108"/>
            <a:ext cx="65780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EJN Working </a:t>
            </a:r>
            <a:r>
              <a:rPr lang="pl-PL" sz="2000" b="1" dirty="0" err="1">
                <a:solidFill>
                  <a:srgbClr val="FF0000"/>
                </a:solidFill>
              </a:rPr>
              <a:t>Group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Succession</a:t>
            </a:r>
            <a:r>
              <a:rPr lang="pl-PL" sz="2000" b="1" dirty="0">
                <a:solidFill>
                  <a:srgbClr val="FF0000"/>
                </a:solidFill>
              </a:rPr>
              <a:t> Law 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– </a:t>
            </a:r>
            <a:r>
              <a:rPr lang="pl-PL" sz="2000" b="1" dirty="0" err="1">
                <a:solidFill>
                  <a:srgbClr val="FF0000"/>
                </a:solidFill>
              </a:rPr>
              <a:t>short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introduction</a:t>
            </a:r>
            <a:r>
              <a:rPr lang="pl-PL" sz="2000" b="1" dirty="0">
                <a:solidFill>
                  <a:srgbClr val="FF0000"/>
                </a:solidFill>
              </a:rPr>
              <a:t> and </a:t>
            </a:r>
            <a:r>
              <a:rPr lang="pl-PL" sz="2000" b="1" dirty="0" err="1">
                <a:solidFill>
                  <a:srgbClr val="FF0000"/>
                </a:solidFill>
              </a:rPr>
              <a:t>general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overview</a:t>
            </a:r>
            <a:r>
              <a:rPr lang="pl-PL" sz="2000" b="1" dirty="0">
                <a:solidFill>
                  <a:srgbClr val="FF0000"/>
                </a:solidFill>
              </a:rPr>
              <a:t> of the </a:t>
            </a:r>
            <a:r>
              <a:rPr lang="pl-PL" sz="2000" b="1" dirty="0" err="1">
                <a:solidFill>
                  <a:srgbClr val="FF0000"/>
                </a:solidFill>
              </a:rPr>
              <a:t>project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9865C76-63F6-6CB4-F977-84651BFDF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6" y="235832"/>
            <a:ext cx="1543293" cy="615702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375D0997-6297-C281-5F00-19131BA68DAE}"/>
              </a:ext>
            </a:extLst>
          </p:cNvPr>
          <p:cNvSpPr txBox="1"/>
          <p:nvPr/>
        </p:nvSpPr>
        <p:spPr>
          <a:xfrm>
            <a:off x="774441" y="1984438"/>
            <a:ext cx="79274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Aim.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 we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Team.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works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the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Group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Agenda: How and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 we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Result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. 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/>
              </a:rPr>
              <a:t>What is the added value of the 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G</a:t>
            </a:r>
            <a:r>
              <a:rPr lang="en-US" sz="2400" b="1" dirty="0" err="1">
                <a:solidFill>
                  <a:srgbClr val="44546A"/>
                </a:solidFill>
                <a:latin typeface="Calibri" panose="020F0502020204030204"/>
              </a:rPr>
              <a:t>roup's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/>
              </a:rPr>
              <a:t> work for the EU ci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vil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law ?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591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BD0C8D-2678-388F-5CA8-8A8170A3F3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9DD08E0-AFC7-BD87-3D73-DEEEE936A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49" y="298014"/>
            <a:ext cx="1648960" cy="4913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C662CCC-6030-95FD-4B50-22FBBBA308CE}"/>
              </a:ext>
            </a:extLst>
          </p:cNvPr>
          <p:cNvSpPr txBox="1"/>
          <p:nvPr/>
        </p:nvSpPr>
        <p:spPr>
          <a:xfrm>
            <a:off x="1091682" y="1061108"/>
            <a:ext cx="6923313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EJN Working </a:t>
            </a:r>
            <a:r>
              <a:rPr lang="pl-PL" sz="2000" b="1" dirty="0" err="1">
                <a:solidFill>
                  <a:srgbClr val="FF0000"/>
                </a:solidFill>
              </a:rPr>
              <a:t>Group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Succession</a:t>
            </a:r>
            <a:r>
              <a:rPr lang="pl-PL" sz="2000" b="1" dirty="0">
                <a:solidFill>
                  <a:srgbClr val="FF0000"/>
                </a:solidFill>
              </a:rPr>
              <a:t> Law 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– T</a:t>
            </a:r>
            <a:r>
              <a:rPr lang="fr-FR" sz="2000" b="1" dirty="0">
                <a:solidFill>
                  <a:srgbClr val="FF0000"/>
                </a:solidFill>
              </a:rPr>
              <a:t>he questionnaire: EU Succession Regulation (SR) &amp; Registers</a:t>
            </a:r>
            <a:endParaRPr lang="pl-PL" sz="2000" b="1" dirty="0">
              <a:solidFill>
                <a:srgbClr val="FF0000"/>
              </a:solidFill>
            </a:endParaRPr>
          </a:p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9885807-C1D1-6F28-35A9-9A296BA32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6" y="235832"/>
            <a:ext cx="1543293" cy="615702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85FBB2F-AB09-5658-6223-CC5DDCDD2A32}"/>
              </a:ext>
            </a:extLst>
          </p:cNvPr>
          <p:cNvSpPr txBox="1"/>
          <p:nvPr/>
        </p:nvSpPr>
        <p:spPr>
          <a:xfrm>
            <a:off x="774441" y="1984438"/>
            <a:ext cx="792743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Aim.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 we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For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and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content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How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organised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Agenda: 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W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cornerstones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the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Result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. 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/>
              </a:rPr>
              <a:t>What 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can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we 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expect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29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A35BE-0B72-58CC-08EC-1999B83C0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B85B723-54E1-45CC-8E73-112BBA319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49" y="298014"/>
            <a:ext cx="1648960" cy="4913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B8220AE-229A-5B5C-3B05-EC6CAE88D60F}"/>
              </a:ext>
            </a:extLst>
          </p:cNvPr>
          <p:cNvSpPr txBox="1"/>
          <p:nvPr/>
        </p:nvSpPr>
        <p:spPr>
          <a:xfrm>
            <a:off x="774441" y="1061108"/>
            <a:ext cx="780972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FF0000"/>
                </a:solidFill>
              </a:rPr>
              <a:t>EJN Working </a:t>
            </a:r>
            <a:r>
              <a:rPr lang="pl-PL" sz="2000" b="1" dirty="0" err="1">
                <a:solidFill>
                  <a:srgbClr val="FF0000"/>
                </a:solidFill>
              </a:rPr>
              <a:t>Group</a:t>
            </a:r>
            <a:r>
              <a:rPr lang="pl-PL" sz="2000" b="1" dirty="0">
                <a:solidFill>
                  <a:srgbClr val="FF0000"/>
                </a:solidFill>
              </a:rPr>
              <a:t> </a:t>
            </a:r>
            <a:r>
              <a:rPr lang="pl-PL" sz="2000" b="1" dirty="0" err="1">
                <a:solidFill>
                  <a:srgbClr val="FF0000"/>
                </a:solidFill>
              </a:rPr>
              <a:t>Succession</a:t>
            </a:r>
            <a:r>
              <a:rPr lang="pl-PL" sz="2000" b="1" dirty="0">
                <a:solidFill>
                  <a:srgbClr val="FF0000"/>
                </a:solidFill>
              </a:rPr>
              <a:t> Law </a:t>
            </a:r>
          </a:p>
          <a:p>
            <a:pPr algn="ctr"/>
            <a:r>
              <a:rPr lang="pl-PL" sz="2000" b="1" dirty="0">
                <a:solidFill>
                  <a:srgbClr val="FF0000"/>
                </a:solidFill>
              </a:rPr>
              <a:t>– ELRN / ELRA and t</a:t>
            </a:r>
            <a:r>
              <a:rPr lang="fr-FR" sz="2000" b="1" dirty="0">
                <a:solidFill>
                  <a:srgbClr val="FF0000"/>
                </a:solidFill>
              </a:rPr>
              <a:t>he questionnaire: EU Succession Regulation (SR) &amp; Registers</a:t>
            </a:r>
            <a:endParaRPr lang="pl-PL" sz="2000" b="1" dirty="0">
              <a:solidFill>
                <a:srgbClr val="FF0000"/>
              </a:solidFill>
            </a:endParaRPr>
          </a:p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F00CD9A-A4C8-DBB3-F3AE-1E7A8B4FD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6" y="235832"/>
            <a:ext cx="1543293" cy="615702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E04E94EB-B5A0-F6D0-0F51-77D6CEE34419}"/>
              </a:ext>
            </a:extLst>
          </p:cNvPr>
          <p:cNvSpPr txBox="1"/>
          <p:nvPr/>
        </p:nvSpPr>
        <p:spPr>
          <a:xfrm>
            <a:off x="774441" y="1984438"/>
            <a:ext cx="7927433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Aim. How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For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 and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content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How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could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organise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ELRA’s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commitment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Agenda: 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W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hat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timetable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l-PL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details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?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1" dirty="0">
              <a:solidFill>
                <a:srgbClr val="44546A"/>
              </a:solidFill>
              <a:latin typeface="Calibri" panose="020F0502020204030204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Result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. </a:t>
            </a:r>
            <a:r>
              <a:rPr lang="en-US" sz="2400" b="1" dirty="0">
                <a:solidFill>
                  <a:srgbClr val="44546A"/>
                </a:solidFill>
                <a:latin typeface="Calibri" panose="020F0502020204030204"/>
              </a:rPr>
              <a:t>What 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result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could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we 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expect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to </a:t>
            </a:r>
            <a:r>
              <a:rPr lang="pl-PL" sz="2400" b="1" dirty="0" err="1">
                <a:solidFill>
                  <a:srgbClr val="44546A"/>
                </a:solidFill>
                <a:latin typeface="Calibri" panose="020F0502020204030204"/>
              </a:rPr>
              <a:t>offer</a:t>
            </a:r>
            <a:r>
              <a:rPr lang="pl-PL" sz="2400" b="1" dirty="0">
                <a:solidFill>
                  <a:srgbClr val="44546A"/>
                </a:solidFill>
                <a:latin typeface="Calibri" panose="020F0502020204030204"/>
              </a:rPr>
              <a:t> 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47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3C45201-75B0-4212-88D3-A71BE50E2148}"/>
              </a:ext>
            </a:extLst>
          </p:cNvPr>
          <p:cNvSpPr txBox="1"/>
          <p:nvPr/>
        </p:nvSpPr>
        <p:spPr>
          <a:xfrm>
            <a:off x="1809037" y="1796434"/>
            <a:ext cx="5766762" cy="681248"/>
          </a:xfrm>
          <a:prstGeom prst="rect">
            <a:avLst/>
          </a:prstGeom>
        </p:spPr>
        <p:txBody>
          <a:bodyPr vert="horz" lIns="68580" tIns="34290" rIns="68580" bIns="34290" rtlCol="0">
            <a:normAutofit fontScale="25000" lnSpcReduction="20000"/>
          </a:bodyPr>
          <a:lstStyle/>
          <a:p>
            <a:pPr>
              <a:lnSpc>
                <a:spcPct val="170000"/>
              </a:lnSpc>
              <a:spcAft>
                <a:spcPts val="450"/>
              </a:spcAft>
            </a:pPr>
            <a:r>
              <a:rPr lang="en-US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</a:p>
          <a:p>
            <a:pPr>
              <a:lnSpc>
                <a:spcPct val="170000"/>
              </a:lnSpc>
              <a:spcAft>
                <a:spcPts val="450"/>
              </a:spcAft>
            </a:pPr>
            <a:r>
              <a:rPr lang="pl-PL" sz="7200" dirty="0">
                <a:solidFill>
                  <a:srgbClr val="002060"/>
                </a:solidFill>
              </a:rPr>
              <a:t>                   </a:t>
            </a:r>
          </a:p>
          <a:p>
            <a:pPr>
              <a:lnSpc>
                <a:spcPct val="170000"/>
              </a:lnSpc>
              <a:spcAft>
                <a:spcPts val="450"/>
              </a:spcAft>
            </a:pPr>
            <a:r>
              <a:rPr lang="pl-PL" sz="7200" dirty="0">
                <a:solidFill>
                  <a:srgbClr val="002060"/>
                </a:solidFill>
              </a:rPr>
              <a:t>                  </a:t>
            </a:r>
            <a:r>
              <a:rPr lang="en-US" sz="5600" dirty="0" err="1">
                <a:solidFill>
                  <a:srgbClr val="002060"/>
                </a:solidFill>
                <a:hlinkClick r:id="rId2"/>
              </a:rPr>
              <a:t>Marta.Rekawek-Pachwicewicz</a:t>
            </a:r>
            <a:r>
              <a:rPr lang="en-US" sz="5600" dirty="0">
                <a:solidFill>
                  <a:srgbClr val="002060"/>
                </a:solidFill>
                <a:hlinkClick r:id="rId2"/>
              </a:rPr>
              <a:t>@</a:t>
            </a:r>
            <a:r>
              <a:rPr lang="pl-PL" sz="5600" dirty="0">
                <a:solidFill>
                  <a:srgbClr val="002060"/>
                </a:solidFill>
                <a:hlinkClick r:id="rId2"/>
              </a:rPr>
              <a:t>bialystok.sr.gov.pl</a:t>
            </a:r>
            <a:endParaRPr lang="pl-PL" sz="5600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spcAft>
                <a:spcPts val="450"/>
              </a:spcAft>
            </a:pPr>
            <a:r>
              <a:rPr lang="pl-PL" sz="5600" dirty="0">
                <a:solidFill>
                  <a:srgbClr val="002060"/>
                </a:solidFill>
              </a:rPr>
              <a:t>		</a:t>
            </a:r>
            <a:endParaRPr lang="en-US" sz="5600" dirty="0">
              <a:solidFill>
                <a:srgbClr val="002060"/>
              </a:solidFill>
            </a:endParaRPr>
          </a:p>
          <a:p>
            <a:pPr indent="-171450">
              <a:lnSpc>
                <a:spcPct val="9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pic>
        <p:nvPicPr>
          <p:cNvPr id="4" name="Imagen 3" descr="Un dibujo de una cara feliz&#10;&#10;Descripción generada automáticamente con confianza media">
            <a:extLst>
              <a:ext uri="{FF2B5EF4-FFF2-40B4-BE49-F238E27FC236}">
                <a16:creationId xmlns:a16="http://schemas.microsoft.com/office/drawing/2014/main" id="{6E732AD2-B47F-4888-BDF5-14E95EFBAC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383" y="3969688"/>
            <a:ext cx="3026955" cy="821262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B30E0EB3-A4CC-3F87-8F62-7A67FF65C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7576" y="3910986"/>
            <a:ext cx="1946868" cy="77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461d7-75a6-4067-a786-bcc092b1a58c" xsi:nil="true"/>
    <lcf76f155ced4ddcb4097134ff3c332f xmlns="f44f20c0-8dbc-4b5c-9096-fd3e4d0777c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E319104EBA25B44BDCE9A2FB31C6748" ma:contentTypeVersion="18" ma:contentTypeDescription="Crear nuevo documento." ma:contentTypeScope="" ma:versionID="7bebd931e79577c35a1d4e2ef98bd475">
  <xsd:schema xmlns:xsd="http://www.w3.org/2001/XMLSchema" xmlns:xs="http://www.w3.org/2001/XMLSchema" xmlns:p="http://schemas.microsoft.com/office/2006/metadata/properties" xmlns:ns2="f44f20c0-8dbc-4b5c-9096-fd3e4d0777c4" xmlns:ns3="e66461d7-75a6-4067-a786-bcc092b1a58c" targetNamespace="http://schemas.microsoft.com/office/2006/metadata/properties" ma:root="true" ma:fieldsID="fa426ec1391e24cd8a0762d7439e6fa7" ns2:_="" ns3:_="">
    <xsd:import namespace="f44f20c0-8dbc-4b5c-9096-fd3e4d0777c4"/>
    <xsd:import namespace="e66461d7-75a6-4067-a786-bcc092b1a5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4f20c0-8dbc-4b5c-9096-fd3e4d077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ba94f69d-739d-4ca6-b5bf-1b29db5e72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461d7-75a6-4067-a786-bcc092b1a58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b4c49f-9f6b-4214-a675-01a046996ba2}" ma:internalName="TaxCatchAll" ma:showField="CatchAllData" ma:web="e66461d7-75a6-4067-a786-bcc092b1a5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E09BD1-5683-4B2A-AE9D-656723E0E63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B07383-34BA-44C2-A29B-3FD385C40144}"/>
</file>

<file path=customXml/itemProps3.xml><?xml version="1.0" encoding="utf-8"?>
<ds:datastoreItem xmlns:ds="http://schemas.openxmlformats.org/officeDocument/2006/customXml" ds:itemID="{0F55FC00-B807-44B7-8546-DD3050A67F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2374</TotalTime>
  <Words>398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Agenzia delle Entrate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Rekawek-Pachwicewicz</dc:creator>
  <cp:lastModifiedBy>ELRA Secretariat</cp:lastModifiedBy>
  <cp:revision>161</cp:revision>
  <dcterms:created xsi:type="dcterms:W3CDTF">2021-11-19T08:33:54Z</dcterms:created>
  <dcterms:modified xsi:type="dcterms:W3CDTF">2024-11-05T13:45:19Z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0x0101003E319104EBA25B44BDCE9A2FB31C6748</vt:lpwstr>
  </property>
</Properties>
</file>