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61" r:id="rId3"/>
    <p:sldId id="263" r:id="rId4"/>
    <p:sldId id="264" r:id="rId5"/>
    <p:sldId id="266" r:id="rId6"/>
    <p:sldId id="267" r:id="rId7"/>
    <p:sldId id="268" r:id="rId8"/>
    <p:sldId id="272" r:id="rId9"/>
    <p:sldId id="278" r:id="rId10"/>
    <p:sldId id="273" r:id="rId11"/>
    <p:sldId id="274" r:id="rId12"/>
    <p:sldId id="279" r:id="rId13"/>
    <p:sldId id="281" r:id="rId14"/>
    <p:sldId id="282" r:id="rId15"/>
    <p:sldId id="283" r:id="rId16"/>
    <p:sldId id="284" r:id="rId17"/>
    <p:sldId id="285" r:id="rId18"/>
    <p:sldId id="276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4" autoAdjust="0"/>
  </p:normalViewPr>
  <p:slideViewPr>
    <p:cSldViewPr>
      <p:cViewPr>
        <p:scale>
          <a:sx n="75" d="100"/>
          <a:sy n="75" d="100"/>
        </p:scale>
        <p:origin x="-2580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730FC71-A95A-4B0E-A8AE-DF99FBAB50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656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8EDD092-B644-4957-BC1C-C54BB381B4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829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31115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688" y="6678613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896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F18093-215D-4C08-9582-1AE1923E37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1F888-C9CC-41B4-9655-EFFA73F627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6661-D1F2-4F3F-83D4-71D3A719FF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565400"/>
            <a:ext cx="8424862" cy="790575"/>
          </a:xfrm>
        </p:spPr>
        <p:txBody>
          <a:bodyPr/>
          <a:lstStyle>
            <a:lvl1pPr marL="3175">
              <a:defRPr sz="18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European e-Justice Portal:</a:t>
            </a:r>
            <a:br>
              <a:rPr lang="fr-BE" noProof="0" smtClean="0"/>
            </a:br>
            <a:r>
              <a:rPr lang="fr-BE" noProof="0" smtClean="0"/>
              <a:t>&lt; Justice at a click &gt;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Subti1</a:t>
            </a:r>
          </a:p>
          <a:p>
            <a:pPr lvl="0"/>
            <a:r>
              <a:rPr lang="fr-BE" noProof="0" smtClean="0"/>
              <a:t>tle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17 April 2012	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European e-Justice Portal	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3096" name="Picture 24" descr="box-fr-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669088"/>
            <a:ext cx="5746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6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7B159-682D-4099-9BF0-1E2FF749623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8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4E903-10CF-43F2-A892-596E59B21B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E06C-4A16-4C69-970E-3B79E66EED0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92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3A11F-79D2-428E-B702-E2FF5D7945E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4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7F5E2-6597-404C-9BE9-F875FEC04D6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49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95CF7-01A3-48CA-9CC2-CE7578F0800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9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08810-DC43-4463-B2DD-317DCA53E5B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6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8655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3F25-70C6-4721-829A-59D2016C7F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2CD6-FFFA-40DE-A7B6-FF5B99DDBF6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4DA2-DFB7-4E8B-920B-BD19B618204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40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83259-450F-4188-B867-216EA4E4E76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6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28094-0D94-4506-A26A-DD0D7983E9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50F9-D4B8-4A1A-B96F-76F8029583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1A04-2E26-415D-94EE-704DF1C0C9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4926-D985-4A33-80CF-3CC55FFC76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6F73-672F-4238-B57B-ACA71251FE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1E35-8E19-430D-A00D-0AEF25034A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00D2-D715-410C-99E4-2C7A0E069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0359AB4-45C6-4915-AAE7-640E646D24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European e-Justice Portal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GB" b="0" dirty="0" smtClean="0">
                <a:solidFill>
                  <a:srgbClr val="000000"/>
                </a:solidFill>
              </a:rPr>
              <a:t>17 April 2012	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GB" b="0" dirty="0" smtClean="0">
                <a:solidFill>
                  <a:srgbClr val="000000"/>
                </a:solidFill>
              </a:rPr>
              <a:t>European e-Justice Portal	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68AA25A-F1EB-46AC-92B6-F7B200BDB557}" type="slidenum">
              <a:rPr lang="en-GB" b="0" smtClean="0">
                <a:solidFill>
                  <a:srgbClr val="000000"/>
                </a:solidFill>
              </a:rPr>
              <a:pPr/>
              <a:t>‹#›</a:t>
            </a:fld>
            <a:endParaRPr lang="en-GB" b="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ox-fr-e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669088"/>
            <a:ext cx="574675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067175" y="2492375"/>
            <a:ext cx="4465265" cy="936625"/>
          </a:xfrm>
        </p:spPr>
        <p:txBody>
          <a:bodyPr/>
          <a:lstStyle/>
          <a:p>
            <a:r>
              <a:rPr lang="fr-FR" sz="3000" dirty="0" smtClean="0">
                <a:solidFill>
                  <a:schemeClr val="tx1"/>
                </a:solidFill>
              </a:rPr>
              <a:t>	The e-Justice Portal and the </a:t>
            </a:r>
            <a:r>
              <a:rPr lang="fr-FR" sz="3000" dirty="0" smtClean="0">
                <a:solidFill>
                  <a:schemeClr val="tx1"/>
                </a:solidFill>
              </a:rPr>
              <a:t>interconnection</a:t>
            </a:r>
            <a:r>
              <a:rPr lang="fr-FR" sz="3000" dirty="0" smtClean="0">
                <a:solidFill>
                  <a:schemeClr val="tx1"/>
                </a:solidFill>
              </a:rPr>
              <a:t> of land </a:t>
            </a:r>
            <a:r>
              <a:rPr lang="fr-FR" sz="3000" dirty="0" smtClean="0">
                <a:solidFill>
                  <a:schemeClr val="tx1"/>
                </a:solidFill>
              </a:rPr>
              <a:t>registers</a:t>
            </a:r>
            <a:r>
              <a:rPr lang="fr-FR" sz="3000" dirty="0" smtClean="0">
                <a:solidFill>
                  <a:schemeClr val="tx1"/>
                </a:solidFill>
              </a:rPr>
              <a:t> – state of </a:t>
            </a:r>
            <a:r>
              <a:rPr lang="fr-FR" sz="3000" dirty="0" smtClean="0">
                <a:solidFill>
                  <a:schemeClr val="tx1"/>
                </a:solidFill>
              </a:rPr>
              <a:t>play</a:t>
            </a:r>
            <a:r>
              <a:rPr lang="fr-FR" sz="3000" dirty="0" smtClean="0">
                <a:solidFill>
                  <a:schemeClr val="tx1"/>
                </a:solidFill>
              </a:rPr>
              <a:t/>
            </a:r>
            <a:br>
              <a:rPr lang="fr-FR" sz="3000" dirty="0" smtClean="0">
                <a:solidFill>
                  <a:schemeClr val="tx1"/>
                </a:solidFill>
              </a:rPr>
            </a:br>
            <a:endParaRPr lang="en-GB" sz="3000" dirty="0" smtClean="0">
              <a:solidFill>
                <a:schemeClr val="tx1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84213" y="4868863"/>
            <a:ext cx="4319835" cy="790575"/>
          </a:xfrm>
        </p:spPr>
        <p:txBody>
          <a:bodyPr/>
          <a:lstStyle/>
          <a:p>
            <a:r>
              <a:rPr lang="en-GB" sz="1600" dirty="0" smtClean="0"/>
              <a:t>Dick Heimans</a:t>
            </a:r>
          </a:p>
          <a:p>
            <a:r>
              <a:rPr lang="en-GB" sz="1600" dirty="0" smtClean="0"/>
              <a:t>Deputy Head of Unit B2</a:t>
            </a:r>
            <a:r>
              <a:rPr lang="en-GB" sz="1600" dirty="0"/>
              <a:t> </a:t>
            </a:r>
            <a:r>
              <a:rPr lang="en-GB" sz="1600" dirty="0" smtClean="0"/>
              <a:t>– DG JUST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16446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468313" y="2060575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Data protection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Interoperability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Translation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Different national approaches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E-Authentication, e-Identification</a:t>
            </a:r>
          </a:p>
          <a:p>
            <a:pPr marL="457200" indent="-457200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Land Registers Interconnection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68313" y="2060575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Included in Action Plan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EULIS exists already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Need to incorporate all MS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Different approaches in different MS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Access issues in some MS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Financial issues</a:t>
            </a:r>
          </a:p>
          <a:p>
            <a:pPr marL="457200" indent="-457200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114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Land Registers Interconnection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68313" y="2060575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Discussion Document – 3 models, proposal for feasibility study – February e-Justice Working Party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E-Justice Working Party agreed to have a feasibility study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Terms of Reference discussed in May Working Party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Contractor selected in September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Contract will start 1 November</a:t>
            </a:r>
          </a:p>
          <a:p>
            <a:pPr marL="457200" indent="-457200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57200" y="1196752"/>
            <a:ext cx="8229600" cy="936625"/>
          </a:xfrm>
        </p:spPr>
        <p:txBody>
          <a:bodyPr/>
          <a:lstStyle/>
          <a:p>
            <a:pPr marL="0" indent="0" algn="ctr"/>
            <a:r>
              <a:rPr lang="en-GB" dirty="0" smtClean="0"/>
              <a:t>Land Registers </a:t>
            </a:r>
            <a:r>
              <a:rPr lang="en-GB" dirty="0" smtClean="0"/>
              <a:t>Interconnection Model 1</a:t>
            </a:r>
            <a:endParaRPr lang="en-GB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9724"/>
              </p:ext>
            </p:extLst>
          </p:nvPr>
        </p:nvGraphicFramePr>
        <p:xfrm>
          <a:off x="1151620" y="2420888"/>
          <a:ext cx="6840760" cy="25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4192193" imgH="1780110" progId="Visio.Drawing.11">
                  <p:embed/>
                </p:oleObj>
              </mc:Choice>
              <mc:Fallback>
                <p:oleObj r:id="rId4" imgW="4192193" imgH="17801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2420888"/>
                        <a:ext cx="6840760" cy="2573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611560" y="5373216"/>
            <a:ext cx="8229600" cy="936625"/>
          </a:xfrm>
        </p:spPr>
        <p:txBody>
          <a:bodyPr/>
          <a:lstStyle/>
          <a:p>
            <a:pPr marL="0" indent="0" algn="ctr"/>
            <a:r>
              <a:rPr lang="en-GB" sz="2400" dirty="0" smtClean="0"/>
              <a:t>e-Justice </a:t>
            </a:r>
            <a:r>
              <a:rPr lang="en-GB" sz="2400" dirty="0"/>
              <a:t>Portal develops its own solution for interconnection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7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57200" y="1268760"/>
            <a:ext cx="8229600" cy="936625"/>
          </a:xfrm>
        </p:spPr>
        <p:txBody>
          <a:bodyPr/>
          <a:lstStyle/>
          <a:p>
            <a:pPr marL="0" indent="0" algn="ctr"/>
            <a:r>
              <a:rPr lang="en-GB" dirty="0" smtClean="0"/>
              <a:t>Land Registers </a:t>
            </a:r>
            <a:r>
              <a:rPr lang="en-GB" dirty="0" smtClean="0"/>
              <a:t>Interconnection Model 2</a:t>
            </a:r>
            <a:endParaRPr lang="en-GB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679017"/>
              </p:ext>
            </p:extLst>
          </p:nvPr>
        </p:nvGraphicFramePr>
        <p:xfrm>
          <a:off x="899592" y="2276872"/>
          <a:ext cx="7344816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4138166" imgH="2311200" progId="Visio.Drawing.11">
                  <p:embed/>
                </p:oleObj>
              </mc:Choice>
              <mc:Fallback>
                <p:oleObj r:id="rId4" imgW="4138166" imgH="23112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276872"/>
                        <a:ext cx="7344816" cy="3168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11560" y="5373216"/>
            <a:ext cx="8229600" cy="936625"/>
          </a:xfrm>
        </p:spPr>
        <p:txBody>
          <a:bodyPr/>
          <a:lstStyle/>
          <a:p>
            <a:pPr marL="0" indent="0" algn="ctr"/>
            <a:r>
              <a:rPr lang="en-GB" sz="2400" dirty="0"/>
              <a:t>e-Justice Portal interconnects the EULIS portal and Member State registers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2851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57200" y="1268760"/>
            <a:ext cx="8229600" cy="936625"/>
          </a:xfrm>
        </p:spPr>
        <p:txBody>
          <a:bodyPr/>
          <a:lstStyle/>
          <a:p>
            <a:pPr marL="0" indent="0" algn="ctr"/>
            <a:r>
              <a:rPr lang="en-GB" dirty="0" smtClean="0"/>
              <a:t>Land Registers </a:t>
            </a:r>
            <a:r>
              <a:rPr lang="en-GB" dirty="0" smtClean="0"/>
              <a:t>Interconnection Model 3</a:t>
            </a:r>
            <a:endParaRPr lang="en-GB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860477"/>
              </p:ext>
            </p:extLst>
          </p:nvPr>
        </p:nvGraphicFramePr>
        <p:xfrm>
          <a:off x="827584" y="2204864"/>
          <a:ext cx="7272808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4" imgW="4192193" imgH="1901880" progId="Visio.Drawing.11">
                  <p:embed/>
                </p:oleObj>
              </mc:Choice>
              <mc:Fallback>
                <p:oleObj r:id="rId4" imgW="4192193" imgH="19018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04864"/>
                        <a:ext cx="7272808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11560" y="5373216"/>
            <a:ext cx="8229600" cy="936625"/>
          </a:xfrm>
        </p:spPr>
        <p:txBody>
          <a:bodyPr/>
          <a:lstStyle/>
          <a:p>
            <a:pPr marL="0" indent="0" algn="ctr"/>
            <a:r>
              <a:rPr lang="en-GB" sz="2400" dirty="0"/>
              <a:t>e-Justice Portal integrates and extends the EULIS platform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9854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Feasibility Study – expected results</a:t>
            </a:r>
            <a:endParaRPr lang="en-GB" dirty="0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68313" y="2060575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600" b="1" i="0" dirty="0" smtClean="0"/>
              <a:t>Transparent and fair comparison of the 3 models – legal, technical, financial aspects</a:t>
            </a:r>
            <a:endParaRPr lang="en-GB" sz="2600" b="1" i="0" dirty="0" smtClean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600" b="1" i="0" dirty="0" smtClean="0"/>
              <a:t>Horizontal approach to payment</a:t>
            </a:r>
            <a:endParaRPr lang="en-GB" sz="2600" b="1" i="0" dirty="0" smtClean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600" b="1" i="0" dirty="0" smtClean="0"/>
              <a:t>Discussion document for e-Justice Working Party</a:t>
            </a:r>
            <a:endParaRPr lang="en-GB" sz="2600" b="1" i="0" dirty="0" smtClean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600" b="1" i="0" dirty="0" smtClean="0"/>
              <a:t>Basis for further development, if so decided</a:t>
            </a:r>
            <a:endParaRPr lang="en-GB" sz="2600" b="1" i="0" dirty="0" smtClean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600" b="1" i="0" dirty="0" smtClean="0"/>
              <a:t>Timing: April/May 2014</a:t>
            </a:r>
            <a:endParaRPr lang="en-GB" sz="2600" b="1" i="0" dirty="0" smtClean="0"/>
          </a:p>
          <a:p>
            <a:pPr marL="457200" indent="-457200">
              <a:buClr>
                <a:srgbClr val="0BA1E2"/>
              </a:buClr>
              <a:buFont typeface="Wingdings" pitchFamily="2" charset="2"/>
              <a:buNone/>
            </a:pPr>
            <a:endParaRPr lang="en-GB" sz="2600" b="1" i="0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445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dirty="0" smtClean="0">
                <a:ea typeface="ＭＳ Ｐゴシック"/>
                <a:cs typeface="ＭＳ Ｐゴシック"/>
              </a:rPr>
              <a:t/>
            </a:r>
            <a:br>
              <a:rPr lang="en-GB" dirty="0" smtClean="0">
                <a:ea typeface="ＭＳ Ｐゴシック"/>
                <a:cs typeface="ＭＳ Ｐゴシック"/>
              </a:rPr>
            </a:br>
            <a:r>
              <a:rPr lang="en-GB" dirty="0" smtClean="0">
                <a:ea typeface="ＭＳ Ｐゴシック"/>
                <a:cs typeface="ＭＳ Ｐゴシック"/>
              </a:rPr>
              <a:t/>
            </a:r>
            <a:br>
              <a:rPr lang="en-GB" dirty="0" smtClean="0">
                <a:ea typeface="ＭＳ Ｐゴシック"/>
                <a:cs typeface="ＭＳ Ｐゴシック"/>
              </a:rPr>
            </a:br>
            <a:r>
              <a:rPr lang="en-GB" dirty="0" smtClean="0">
                <a:ea typeface="ＭＳ Ｐゴシック"/>
                <a:cs typeface="ＭＳ Ｐゴシック"/>
              </a:rPr>
              <a:t>Thanks for your attention!</a:t>
            </a:r>
            <a:br>
              <a:rPr lang="en-GB" dirty="0" smtClean="0">
                <a:ea typeface="ＭＳ Ｐゴシック"/>
                <a:cs typeface="ＭＳ Ｐゴシック"/>
              </a:rPr>
            </a:br>
            <a:endParaRPr lang="en-GB" dirty="0" smtClean="0">
              <a:ea typeface="ＭＳ Ｐゴシック"/>
              <a:cs typeface="ＭＳ Ｐゴシック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468313" y="2060575"/>
            <a:ext cx="8229600" cy="3633788"/>
          </a:xfrm>
        </p:spPr>
        <p:txBody>
          <a:bodyPr/>
          <a:lstStyle/>
          <a:p>
            <a:pPr marL="457200" indent="-457200" algn="ctr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  <a:p>
            <a:pPr marL="457200" indent="-457200" algn="ctr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  <a:p>
            <a:pPr marL="457200" indent="-457200" algn="ctr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  <a:p>
            <a:pPr marL="457200" indent="-457200" algn="ctr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  <a:p>
            <a:pPr marL="457200" indent="-457200" algn="ctr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  <a:p>
            <a:pPr marL="457200" indent="-457200" algn="ctr">
              <a:buClr>
                <a:srgbClr val="0BA1E2"/>
              </a:buClr>
              <a:buFont typeface="Wingdings" pitchFamily="2" charset="2"/>
              <a:buNone/>
            </a:pPr>
            <a:r>
              <a:rPr lang="en-GB" sz="2800" b="1" i="0" dirty="0" smtClean="0">
                <a:ea typeface="ＭＳ Ｐゴシック"/>
                <a:cs typeface="ＭＳ Ｐゴシック"/>
              </a:rPr>
              <a:t>https://e-justice.europa.eu</a:t>
            </a:r>
          </a:p>
          <a:p>
            <a:pPr marL="457200" indent="-457200" algn="ctr">
              <a:buClr>
                <a:srgbClr val="0BA1E2"/>
              </a:buClr>
              <a:buFont typeface="Wingdings" pitchFamily="2" charset="2"/>
              <a:buNone/>
            </a:pPr>
            <a:r>
              <a:rPr lang="en-GB" sz="2800" b="1" i="0" dirty="0" smtClean="0">
                <a:ea typeface="ＭＳ Ｐゴシック"/>
                <a:cs typeface="ＭＳ Ｐゴシック"/>
              </a:rPr>
              <a:t>JUST-E-JUSTICE@ec.europa.eu 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349500"/>
            <a:ext cx="16446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en-GB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>
              <a:buClr>
                <a:srgbClr val="0BA1E2"/>
              </a:buClr>
              <a:buFont typeface="Wingdings" pitchFamily="2" charset="2"/>
              <a:buNone/>
            </a:pPr>
            <a:endParaRPr lang="fr-FR" sz="2800" b="1" i="0" dirty="0" smtClean="0">
              <a:ea typeface="ＭＳ Ｐゴシック"/>
              <a:cs typeface="ＭＳ Ｐゴシック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16113"/>
            <a:ext cx="735171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BE" dirty="0" smtClean="0"/>
              <a:t>European e-Justice</a:t>
            </a:r>
            <a:endParaRPr lang="en-GB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>
                <a:ea typeface="ＭＳ Ｐゴシック"/>
                <a:cs typeface="ＭＳ Ｐゴシック"/>
              </a:rPr>
              <a:t>Use of ICT at the service of judicial systems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>
                <a:ea typeface="ＭＳ Ｐゴシック"/>
                <a:cs typeface="ＭＳ Ｐゴシック"/>
              </a:rPr>
              <a:t>Simplify procedures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>
                <a:ea typeface="ＭＳ Ｐゴシック"/>
                <a:cs typeface="ＭＳ Ｐゴシック"/>
              </a:rPr>
              <a:t>Improve access to justice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>
                <a:ea typeface="ＭＳ Ｐゴシック"/>
                <a:cs typeface="ＭＳ Ｐゴシック"/>
              </a:rPr>
              <a:t>Reduce costs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dirty="0" smtClean="0"/>
              <a:t>The European e-Justice Portal aims at…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468313" y="2060575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>
                <a:ea typeface="ＭＳ Ｐゴシック"/>
                <a:cs typeface="ＭＳ Ｐゴシック"/>
              </a:rPr>
              <a:t>Being a one stop shop for justice matters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>
                <a:ea typeface="ＭＳ Ｐゴシック"/>
                <a:cs typeface="ＭＳ Ｐゴシック"/>
              </a:rPr>
              <a:t>Interconnecting existing national justice applications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>
                <a:ea typeface="ＭＳ Ｐゴシック"/>
                <a:cs typeface="ＭＳ Ｐゴシック"/>
              </a:rPr>
              <a:t>Re-using and linking to existing information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>
                <a:ea typeface="ＭＳ Ｐゴシック"/>
                <a:cs typeface="ＭＳ Ｐゴシック"/>
              </a:rPr>
              <a:t>Serving diverse stakeholders at EU level</a:t>
            </a:r>
          </a:p>
          <a:p>
            <a:pPr marL="457200" indent="-457200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 smtClean="0"/>
              <a:t>But does not aim at…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68313" y="2060575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3200" b="1" i="0" dirty="0" smtClean="0">
                <a:ea typeface="ＭＳ Ｐゴシック"/>
                <a:cs typeface="ＭＳ Ｐゴシック"/>
              </a:rPr>
              <a:t>Replacing </a:t>
            </a:r>
            <a:r>
              <a:rPr lang="en-GB" sz="3200" b="1" i="0" dirty="0" smtClean="0">
                <a:ea typeface="ＭＳ Ｐゴシック"/>
                <a:cs typeface="ＭＳ Ｐゴシック"/>
              </a:rPr>
              <a:t>existing national solutions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3200" b="1" i="0" dirty="0" smtClean="0">
                <a:ea typeface="ＭＳ Ｐゴシック"/>
                <a:cs typeface="ＭＳ Ｐゴシック"/>
              </a:rPr>
              <a:t>Centralising more than necessary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3200" b="1" i="0" dirty="0" smtClean="0">
                <a:ea typeface="ＭＳ Ｐゴシック"/>
                <a:cs typeface="ＭＳ Ｐゴシック"/>
              </a:rPr>
              <a:t>Replacing or modifying existing offline procedures and practices</a:t>
            </a:r>
          </a:p>
          <a:p>
            <a:pPr marL="838200" lvl="1" indent="-381000">
              <a:buClr>
                <a:srgbClr val="0F5494"/>
              </a:buClr>
              <a:buFont typeface="Wingdings" pitchFamily="2" charset="2"/>
              <a:buNone/>
            </a:pPr>
            <a:endParaRPr lang="en-GB" sz="2800" dirty="0" smtClean="0">
              <a:ea typeface="ＭＳ Ｐゴシック"/>
              <a:cs typeface="ＭＳ Ｐゴシック"/>
            </a:endParaRPr>
          </a:p>
          <a:p>
            <a:pPr marL="457200" indent="-457200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General Philosophy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68313" y="2060575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3200" b="1" i="0" dirty="0" smtClean="0">
                <a:ea typeface="ＭＳ Ｐゴシック"/>
                <a:cs typeface="ＭＳ Ｐゴシック"/>
              </a:rPr>
              <a:t>Single point for Justice e-Services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3200" b="1" i="0" dirty="0" smtClean="0">
                <a:ea typeface="ＭＳ Ｐゴシック"/>
                <a:cs typeface="ＭＳ Ｐゴシック"/>
              </a:rPr>
              <a:t>Step by step approach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3200" b="1" i="0" dirty="0" smtClean="0">
                <a:ea typeface="ＭＳ Ｐゴシック"/>
                <a:cs typeface="ＭＳ Ｐゴシック"/>
              </a:rPr>
              <a:t>Multilingual from day one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3200" b="1" i="0" dirty="0" smtClean="0">
                <a:ea typeface="ＭＳ Ｐゴシック"/>
                <a:cs typeface="ＭＳ Ｐゴシック"/>
              </a:rPr>
              <a:t>Decentralised as much as possible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None/>
            </a:pPr>
            <a:endParaRPr lang="en-GB" sz="3200" b="1" i="0" dirty="0" smtClean="0">
              <a:ea typeface="ＭＳ Ｐゴシック"/>
              <a:cs typeface="ＭＳ Ｐゴシック"/>
            </a:endParaRPr>
          </a:p>
          <a:p>
            <a:pPr marL="838200" lvl="1" indent="-381000">
              <a:buClr>
                <a:srgbClr val="0F5494"/>
              </a:buClr>
              <a:buFont typeface="Wingdings" pitchFamily="2" charset="2"/>
              <a:buNone/>
            </a:pPr>
            <a:endParaRPr lang="en-GB" sz="2800" dirty="0" smtClean="0">
              <a:ea typeface="ＭＳ Ｐゴシック"/>
              <a:cs typeface="ＭＳ Ｐゴシック"/>
            </a:endParaRPr>
          </a:p>
          <a:p>
            <a:pPr marL="457200" indent="-457200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 dirty="0" smtClean="0"/>
          </a:p>
        </p:txBody>
      </p:sp>
      <p:pic>
        <p:nvPicPr>
          <p:cNvPr id="32770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268413"/>
            <a:ext cx="6294438" cy="539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and figures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564904"/>
            <a:ext cx="8229600" cy="3889375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GB" sz="2800" dirty="0" smtClean="0"/>
              <a:t>1,388,100 visits in the last two years from more than 200 countries</a:t>
            </a:r>
            <a:endParaRPr lang="en-GB" sz="2800" dirty="0"/>
          </a:p>
          <a:p>
            <a:pPr lvl="1">
              <a:lnSpc>
                <a:spcPct val="80000"/>
              </a:lnSpc>
            </a:pPr>
            <a:r>
              <a:rPr lang="en-GB" sz="2800" dirty="0"/>
              <a:t>Approximately </a:t>
            </a:r>
            <a:r>
              <a:rPr lang="en-GB" sz="2800" dirty="0" smtClean="0"/>
              <a:t>80,000 </a:t>
            </a:r>
            <a:r>
              <a:rPr lang="en-GB" sz="2800" dirty="0"/>
              <a:t>visits per month – increasing </a:t>
            </a:r>
            <a:r>
              <a:rPr lang="en-GB" sz="2800" dirty="0" smtClean="0"/>
              <a:t>trend</a:t>
            </a:r>
          </a:p>
          <a:p>
            <a:pPr lvl="1">
              <a:lnSpc>
                <a:spcPct val="80000"/>
              </a:lnSpc>
            </a:pPr>
            <a:r>
              <a:rPr lang="en-GB" sz="2800" dirty="0"/>
              <a:t>As of April 2012 about 15,000 pages of content in 22 of the official EU </a:t>
            </a:r>
            <a:r>
              <a:rPr lang="en-GB" sz="2800" dirty="0" smtClean="0"/>
              <a:t>languages</a:t>
            </a:r>
          </a:p>
          <a:p>
            <a:pPr lvl="1">
              <a:lnSpc>
                <a:spcPct val="80000"/>
              </a:lnSpc>
            </a:pPr>
            <a:r>
              <a:rPr lang="en-GB" sz="2800" dirty="0"/>
              <a:t>More than 2,000 forms being generated from the Portal per month</a:t>
            </a:r>
          </a:p>
          <a:p>
            <a:pPr lvl="1">
              <a:lnSpc>
                <a:spcPct val="80000"/>
              </a:lnSpc>
            </a:pPr>
            <a:endParaRPr lang="en-GB" sz="1800" b="0" dirty="0"/>
          </a:p>
          <a:p>
            <a:pPr lvl="1">
              <a:lnSpc>
                <a:spcPct val="80000"/>
              </a:lnSpc>
            </a:pPr>
            <a:endParaRPr lang="en-GB" sz="1800" b="0" dirty="0"/>
          </a:p>
          <a:p>
            <a:pPr lvl="1">
              <a:lnSpc>
                <a:spcPct val="80000"/>
              </a:lnSpc>
            </a:pPr>
            <a:endParaRPr lang="en-GB" sz="1800" b="0" dirty="0"/>
          </a:p>
          <a:p>
            <a:pPr>
              <a:lnSpc>
                <a:spcPct val="80000"/>
              </a:lnSpc>
            </a:pPr>
            <a:endParaRPr lang="en-GB" sz="2000" dirty="0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539750" y="5013325"/>
            <a:ext cx="82296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endParaRPr lang="en-GB" sz="1800" b="0" dirty="0" smtClean="0">
              <a:solidFill>
                <a:srgbClr val="0F5494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FontTx/>
              <a:buChar char="•"/>
            </a:pPr>
            <a:endParaRPr lang="en-GB" sz="2000" b="0" i="1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889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Interconnection Projects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68313" y="2060575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Insolvency Registers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Find a Lawyer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Find a Notary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European Case Law Identifier (ECLI)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Business Registers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/>
              <a:t>Registers of Translators/Interpreters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800" b="1" i="0" dirty="0" smtClean="0"/>
              <a:t>Land </a:t>
            </a:r>
            <a:r>
              <a:rPr lang="en-GB" sz="2800" b="1" i="0" dirty="0" smtClean="0"/>
              <a:t>Registers</a:t>
            </a:r>
          </a:p>
          <a:p>
            <a:pPr marL="457200" indent="-457200">
              <a:buClr>
                <a:srgbClr val="0BA1E2"/>
              </a:buClr>
              <a:buFont typeface="Wingdings" pitchFamily="2" charset="2"/>
              <a:buNone/>
            </a:pPr>
            <a:endParaRPr lang="en-GB" sz="2800" b="1" i="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347</Words>
  <Application>Microsoft Office PowerPoint</Application>
  <PresentationFormat>On-screen Show (4:3)</PresentationFormat>
  <Paragraphs>79</Paragraphs>
  <Slides>17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Slide_Master</vt:lpstr>
      <vt:lpstr>Visio.Drawing.11</vt:lpstr>
      <vt:lpstr> The e-Justice Portal and the interconnection of land registers – state of play </vt:lpstr>
      <vt:lpstr>Introduction</vt:lpstr>
      <vt:lpstr>European e-Justice</vt:lpstr>
      <vt:lpstr>The European e-Justice Portal aims at…</vt:lpstr>
      <vt:lpstr>But does not aim at…</vt:lpstr>
      <vt:lpstr>General Philosophy</vt:lpstr>
      <vt:lpstr>PowerPoint Presentation</vt:lpstr>
      <vt:lpstr>Facts and figures</vt:lpstr>
      <vt:lpstr>Interconnection Projects</vt:lpstr>
      <vt:lpstr>Challenges</vt:lpstr>
      <vt:lpstr>Land Registers Interconnection</vt:lpstr>
      <vt:lpstr>Land Registers Interconnection</vt:lpstr>
      <vt:lpstr>Land Registers Interconnection Model 1</vt:lpstr>
      <vt:lpstr>Land Registers Interconnection Model 2</vt:lpstr>
      <vt:lpstr>Land Registers Interconnection Model 3</vt:lpstr>
      <vt:lpstr>Feasibility Study – expected results</vt:lpstr>
      <vt:lpstr>  Thanks for your attention!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HEIMANS Dick (JUST)</cp:lastModifiedBy>
  <cp:revision>116</cp:revision>
  <dcterms:created xsi:type="dcterms:W3CDTF">2011-10-28T10:25:18Z</dcterms:created>
  <dcterms:modified xsi:type="dcterms:W3CDTF">2013-10-17T15:36:10Z</dcterms:modified>
</cp:coreProperties>
</file>